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38"/>
  </p:handoutMasterIdLst>
  <p:sldIdLst>
    <p:sldId id="347" r:id="rId3"/>
    <p:sldId id="305" r:id="rId4"/>
    <p:sldId id="259" r:id="rId6"/>
    <p:sldId id="324" r:id="rId7"/>
    <p:sldId id="325" r:id="rId8"/>
    <p:sldId id="263" r:id="rId9"/>
    <p:sldId id="270" r:id="rId10"/>
    <p:sldId id="304" r:id="rId11"/>
    <p:sldId id="322" r:id="rId12"/>
    <p:sldId id="275" r:id="rId13"/>
    <p:sldId id="351" r:id="rId14"/>
    <p:sldId id="352" r:id="rId15"/>
    <p:sldId id="361" r:id="rId16"/>
    <p:sldId id="366" r:id="rId17"/>
    <p:sldId id="355" r:id="rId18"/>
    <p:sldId id="281" r:id="rId19"/>
    <p:sldId id="332" r:id="rId20"/>
    <p:sldId id="367" r:id="rId21"/>
    <p:sldId id="284" r:id="rId22"/>
    <p:sldId id="348" r:id="rId23"/>
    <p:sldId id="286" r:id="rId24"/>
    <p:sldId id="288" r:id="rId25"/>
    <p:sldId id="344" r:id="rId26"/>
    <p:sldId id="364" r:id="rId27"/>
    <p:sldId id="349" r:id="rId28"/>
    <p:sldId id="338" r:id="rId29"/>
    <p:sldId id="365" r:id="rId30"/>
    <p:sldId id="297" r:id="rId31"/>
    <p:sldId id="360" r:id="rId32"/>
    <p:sldId id="298" r:id="rId33"/>
    <p:sldId id="303" r:id="rId34"/>
    <p:sldId id="368" r:id="rId35"/>
    <p:sldId id="357" r:id="rId36"/>
    <p:sldId id="363" r:id="rId37"/>
  </p:sldIdLst>
  <p:sldSz cx="9144000" cy="6858000" type="letter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66"/>
    <a:srgbClr val="FF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4"/>
    <p:restoredTop sz="94660"/>
  </p:normalViewPr>
  <p:slideViewPr>
    <p:cSldViewPr showGuides="1">
      <p:cViewPr varScale="1">
        <p:scale>
          <a:sx n="62" d="100"/>
          <a:sy n="62" d="100"/>
        </p:scale>
        <p:origin x="1404" y="28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 showFormatting="0">
    <p:cViewPr>
      <p:scale>
        <a:sx n="66" d="100"/>
        <a:sy n="66" d="100"/>
      </p:scale>
      <p:origin x="0" y="70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1" Type="http://schemas.openxmlformats.org/officeDocument/2006/relationships/tableStyles" Target="tableStyles.xml"/><Relationship Id="rId40" Type="http://schemas.openxmlformats.org/officeDocument/2006/relationships/viewProps" Target="viewProps.xml"/><Relationship Id="rId4" Type="http://schemas.openxmlformats.org/officeDocument/2006/relationships/slide" Target="slides/slide2.xml"/><Relationship Id="rId39" Type="http://schemas.openxmlformats.org/officeDocument/2006/relationships/presProps" Target="presProps.xml"/><Relationship Id="rId38" Type="http://schemas.openxmlformats.org/officeDocument/2006/relationships/handoutMaster" Target="handoutMasters/handoutMaster1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t" anchorCtr="0" compatLnSpc="1"/>
          <a:lstStyle>
            <a:lvl1pPr>
              <a:defRPr sz="1000" i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t" anchorCtr="0" compatLnSpc="1"/>
          <a:lstStyle>
            <a:lvl1pPr algn="r">
              <a:defRPr sz="1000" i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b" anchorCtr="0" compatLnSpc="1"/>
          <a:lstStyle>
            <a:lvl1pPr>
              <a:defRPr sz="1000" i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b" anchorCtr="0" compatLnSpc="1"/>
          <a:lstStyle>
            <a:lvl1pPr algn="r">
              <a:defRPr sz="1000" i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8CF482F-A3C0-4720-A663-C09CD2DB87FC}" type="slidenum">
              <a:rPr kumimoji="0" lang="en-US" altLang="id-ID" sz="10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id-ID" sz="1000" b="0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3084513" y="8710613"/>
            <a:ext cx="687388" cy="2540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87312" tIns="44450" rIns="87312" bIns="44450">
            <a:spAutoFit/>
          </a:bodyPr>
          <a:lstStyle>
            <a:lvl1pPr defTabSz="86868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868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868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868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868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86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86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86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86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86868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Page </a:t>
            </a:r>
            <a:fld id="{24B77446-D093-46F9-B318-46C16068EC22}" type="slidenum">
              <a:rPr kumimoji="0" lang="en-US" altLang="id-ID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id-ID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t" anchorCtr="0" compatLnSpc="1"/>
          <a:lstStyle>
            <a:lvl1pPr>
              <a:defRPr sz="1000" i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t" anchorCtr="0" compatLnSpc="1"/>
          <a:lstStyle>
            <a:lvl1pPr algn="r">
              <a:defRPr sz="1000" i="1"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b" anchorCtr="0" compatLnSpc="1"/>
          <a:lstStyle>
            <a:lvl1pPr>
              <a:defRPr sz="1000" i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b" anchorCtr="0" compatLnSpc="1"/>
          <a:lstStyle>
            <a:lvl1pPr algn="r">
              <a:defRPr sz="1000" i="1"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415E49-B887-4EE5-9432-191731F82740}" type="slidenum">
              <a:rPr kumimoji="0" lang="en-US" altLang="id-ID" sz="1000" b="0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id-ID" sz="10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Body Text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3084513" y="8710613"/>
            <a:ext cx="687388" cy="2540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87312" tIns="44450" rIns="87312" bIns="44450">
            <a:spAutoFit/>
          </a:bodyPr>
          <a:lstStyle>
            <a:lvl1pPr defTabSz="86868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868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868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868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868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86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86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86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86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86868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Page </a:t>
            </a:r>
            <a:fld id="{41A61B48-E9D8-43DF-BD0A-9AF8661EF25D}" type="slidenum">
              <a:rPr kumimoji="0" lang="en-US" altLang="id-ID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altLang="id-ID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3320" name="Rectangle 8"/>
          <p:cNvSpPr>
            <a:spLocks noTextEdit="1"/>
          </p:cNvSpPr>
          <p:nvPr>
            <p:ph type="sldImg" idx="2"/>
          </p:nvPr>
        </p:nvSpPr>
        <p:spPr>
          <a:xfrm>
            <a:off x="1150938" y="695325"/>
            <a:ext cx="4556125" cy="3409950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17411" name="Rectangle 2"/>
          <p:cNvSpPr>
            <a:spLocks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</p:spPr>
      </p:sp>
      <p:sp>
        <p:nvSpPr>
          <p:cNvPr id="17412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40963" name="Rectangle 2"/>
          <p:cNvSpPr>
            <a:spLocks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</p:spPr>
      </p:sp>
      <p:sp>
        <p:nvSpPr>
          <p:cNvPr id="4096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43011" name="Rectangle 2"/>
          <p:cNvSpPr>
            <a:spLocks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</p:spPr>
      </p:sp>
      <p:sp>
        <p:nvSpPr>
          <p:cNvPr id="43012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46083" name="Rectangle 2"/>
          <p:cNvSpPr>
            <a:spLocks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</p:spPr>
      </p:sp>
      <p:sp>
        <p:nvSpPr>
          <p:cNvPr id="4608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4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49155" name="Rectangle 2"/>
          <p:cNvSpPr>
            <a:spLocks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</p:spPr>
      </p:sp>
      <p:sp>
        <p:nvSpPr>
          <p:cNvPr id="49156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51203" name="Rectangle 2"/>
          <p:cNvSpPr>
            <a:spLocks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</p:spPr>
      </p:sp>
      <p:sp>
        <p:nvSpPr>
          <p:cNvPr id="5120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0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53251" name="Rectangle 2"/>
          <p:cNvSpPr>
            <a:spLocks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</p:spPr>
      </p:sp>
      <p:sp>
        <p:nvSpPr>
          <p:cNvPr id="53252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6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</p:spPr>
      </p:sp>
      <p:sp>
        <p:nvSpPr>
          <p:cNvPr id="5734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0418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60419" name="Rectangle 2"/>
          <p:cNvSpPr>
            <a:spLocks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</p:spPr>
      </p:sp>
      <p:sp>
        <p:nvSpPr>
          <p:cNvPr id="60420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90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63491" name="Rectangle 2"/>
          <p:cNvSpPr>
            <a:spLocks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</p:spPr>
      </p:sp>
      <p:sp>
        <p:nvSpPr>
          <p:cNvPr id="63492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5538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65539" name="Rectangle 2"/>
          <p:cNvSpPr>
            <a:spLocks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</p:spPr>
      </p:sp>
      <p:sp>
        <p:nvSpPr>
          <p:cNvPr id="65540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19459" name="Rectangle 2"/>
          <p:cNvSpPr>
            <a:spLocks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</p:spPr>
      </p:sp>
      <p:sp>
        <p:nvSpPr>
          <p:cNvPr id="19460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21507" name="Rectangle 2"/>
          <p:cNvSpPr>
            <a:spLocks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</p:spPr>
      </p:sp>
      <p:sp>
        <p:nvSpPr>
          <p:cNvPr id="2150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23555" name="Rectangle 2"/>
          <p:cNvSpPr>
            <a:spLocks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</p:spPr>
      </p:sp>
      <p:sp>
        <p:nvSpPr>
          <p:cNvPr id="23556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25603" name="Rectangle 2"/>
          <p:cNvSpPr>
            <a:spLocks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</p:spPr>
      </p:sp>
      <p:sp>
        <p:nvSpPr>
          <p:cNvPr id="2560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27651" name="Rectangle 2"/>
          <p:cNvSpPr>
            <a:spLocks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</p:spPr>
      </p:sp>
      <p:sp>
        <p:nvSpPr>
          <p:cNvPr id="27652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29699" name="Rectangle 2"/>
          <p:cNvSpPr>
            <a:spLocks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</p:spPr>
      </p:sp>
      <p:sp>
        <p:nvSpPr>
          <p:cNvPr id="29700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>
              <a:spcBef>
                <a:spcPct val="0"/>
              </a:spcBef>
            </a:pPr>
            <a:endParaRPr lang="id-ID" altLang="id-ID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31747" name="Rectangle 2"/>
          <p:cNvSpPr>
            <a:spLocks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</p:spPr>
      </p:sp>
      <p:sp>
        <p:nvSpPr>
          <p:cNvPr id="3174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33795" name="Rectangle 2"/>
          <p:cNvSpPr>
            <a:spLocks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</p:spPr>
      </p:sp>
      <p:sp>
        <p:nvSpPr>
          <p:cNvPr id="33796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/>
          <p:nvPr/>
        </p:nvSpPr>
        <p:spPr>
          <a:xfrm>
            <a:off x="342900" y="3602038"/>
            <a:ext cx="8115300" cy="16557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1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597650"/>
            <a:ext cx="9144000" cy="2492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2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70188" y="306388"/>
            <a:ext cx="3886200" cy="23606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1890713" y="2728913"/>
            <a:ext cx="548322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Creating the great business leaders</a:t>
            </a:r>
            <a:endParaRPr kumimoji="0" lang="id-ID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isten ITC" panose="03050502040202030202" pitchFamily="66" charset="0"/>
              <a:ea typeface="+mn-ea"/>
              <a:cs typeface="+mn-cs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44C2296-2CCE-4660-8491-1141F7703897}" type="slidenum">
              <a:rPr kumimoji="0" lang="en-US" altLang="id-ID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id-ID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000" y="0"/>
            <a:ext cx="5969000" cy="579438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7B77327-E021-46E7-8EE7-17BE205451EA}" type="slidenum">
              <a:rPr kumimoji="0" lang="en-US" altLang="id-ID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id-ID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1268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179513" cy="58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Pentagon 9"/>
          <p:cNvSpPr/>
          <p:nvPr/>
        </p:nvSpPr>
        <p:spPr>
          <a:xfrm>
            <a:off x="1179513" y="0"/>
            <a:ext cx="2293938" cy="579438"/>
          </a:xfrm>
          <a:prstGeom prst="homePlate">
            <a:avLst/>
          </a:prstGeom>
          <a:solidFill>
            <a:srgbClr val="1DA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akultas 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konomi dan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isnis </a:t>
            </a:r>
            <a:endParaRPr kumimoji="0" lang="id-ID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</a:t>
            </a: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Economic and Business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 txBox="1"/>
          <p:nvPr/>
        </p:nvSpPr>
        <p:spPr>
          <a:xfrm>
            <a:off x="3473450" y="-3175"/>
            <a:ext cx="5670550" cy="5794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271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12" y="6429375"/>
            <a:ext cx="9155112" cy="428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5859463" y="6510338"/>
            <a:ext cx="32845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Creating the great business leaders</a:t>
            </a:r>
            <a:endParaRPr kumimoji="0" lang="id-ID" sz="1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isten ITC" panose="03050502040202030202" pitchFamily="66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D26F551-9E66-4135-A480-528D4B782021}" type="slidenum">
              <a:rPr kumimoji="0" lang="en-US" altLang="id-ID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id-ID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000" y="0"/>
            <a:ext cx="5969000" cy="579438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1558D34-7FCA-41D8-BD26-0E47741AF5A4}" type="slidenum">
              <a:rPr kumimoji="0" lang="en-US" altLang="id-ID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id-ID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2292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179513" cy="58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Pentagon 9"/>
          <p:cNvSpPr/>
          <p:nvPr/>
        </p:nvSpPr>
        <p:spPr>
          <a:xfrm>
            <a:off x="1179513" y="0"/>
            <a:ext cx="2293938" cy="579438"/>
          </a:xfrm>
          <a:prstGeom prst="homePlate">
            <a:avLst/>
          </a:prstGeom>
          <a:solidFill>
            <a:srgbClr val="1DA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akultas 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konomi dan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isnis </a:t>
            </a:r>
            <a:endParaRPr kumimoji="0" lang="id-ID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</a:t>
            </a: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Economic and Business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 txBox="1"/>
          <p:nvPr/>
        </p:nvSpPr>
        <p:spPr>
          <a:xfrm>
            <a:off x="3473450" y="-3175"/>
            <a:ext cx="5670550" cy="5794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295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12" y="6429375"/>
            <a:ext cx="9155112" cy="428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5859463" y="6510338"/>
            <a:ext cx="32845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Creating the great business leaders</a:t>
            </a:r>
            <a:endParaRPr kumimoji="0" lang="id-ID" sz="1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isten ITC" panose="03050502040202030202" pitchFamily="66" charset="0"/>
              <a:ea typeface="+mn-ea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ADC5043-6B8F-4569-A185-43B58C003F1A}" type="slidenum">
              <a:rPr kumimoji="0" lang="en-US" altLang="id-ID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id-ID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179513" cy="58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Rectangle 7"/>
          <p:cNvSpPr/>
          <p:nvPr/>
        </p:nvSpPr>
        <p:spPr>
          <a:xfrm>
            <a:off x="3175000" y="0"/>
            <a:ext cx="5969000" cy="579438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1179513" y="0"/>
            <a:ext cx="2293938" cy="579438"/>
          </a:xfrm>
          <a:prstGeom prst="homePlate">
            <a:avLst/>
          </a:prstGeom>
          <a:solidFill>
            <a:srgbClr val="1DA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akultas 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konomi dan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isnis </a:t>
            </a:r>
            <a:endParaRPr kumimoji="0" lang="id-ID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</a:t>
            </a: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Economic and Business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le 1"/>
          <p:cNvSpPr txBox="1"/>
          <p:nvPr/>
        </p:nvSpPr>
        <p:spPr>
          <a:xfrm>
            <a:off x="3473450" y="-3175"/>
            <a:ext cx="5670550" cy="5794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8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12" y="6429375"/>
            <a:ext cx="9155112" cy="428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5859463" y="6510338"/>
            <a:ext cx="32845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Creating the great business leaders</a:t>
            </a:r>
            <a:endParaRPr kumimoji="0" lang="id-ID" sz="1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isten ITC" panose="03050502040202030202" pitchFamily="66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0DA8657-24F7-4AD6-BCC5-EE657B3D63A0}" type="slidenum">
              <a:rPr kumimoji="0" lang="en-US" altLang="id-ID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id-ID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000" y="0"/>
            <a:ext cx="5969000" cy="579438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9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179513" cy="58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Pentagon 8"/>
          <p:cNvSpPr/>
          <p:nvPr/>
        </p:nvSpPr>
        <p:spPr>
          <a:xfrm>
            <a:off x="1179513" y="0"/>
            <a:ext cx="2293938" cy="579438"/>
          </a:xfrm>
          <a:prstGeom prst="homePlate">
            <a:avLst/>
          </a:prstGeom>
          <a:solidFill>
            <a:srgbClr val="1DA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akultas 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konomi dan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isnis </a:t>
            </a:r>
            <a:endParaRPr kumimoji="0" lang="id-ID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</a:t>
            </a: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Economic and Business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le 1"/>
          <p:cNvSpPr txBox="1"/>
          <p:nvPr/>
        </p:nvSpPr>
        <p:spPr>
          <a:xfrm>
            <a:off x="3473450" y="-3175"/>
            <a:ext cx="5670550" cy="5794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102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12" y="6429375"/>
            <a:ext cx="9155112" cy="428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5859463" y="6510338"/>
            <a:ext cx="32845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Creating the great business leaders</a:t>
            </a:r>
            <a:endParaRPr kumimoji="0" lang="id-ID" sz="1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isten ITC" panose="03050502040202030202" pitchFamily="66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0124B0B-1965-41B5-B311-07F5852BEB32}" type="slidenum">
              <a:rPr kumimoji="0" lang="en-US" altLang="id-ID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id-ID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000" y="0"/>
            <a:ext cx="5969000" cy="579438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F51A67-8711-470C-9D51-C35D6D71770C}" type="slidenum">
              <a:rPr kumimoji="0" lang="en-US" altLang="id-ID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id-ID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5124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179513" cy="58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Pentagon 9"/>
          <p:cNvSpPr/>
          <p:nvPr/>
        </p:nvSpPr>
        <p:spPr>
          <a:xfrm>
            <a:off x="1179513" y="0"/>
            <a:ext cx="2293938" cy="579438"/>
          </a:xfrm>
          <a:prstGeom prst="homePlate">
            <a:avLst/>
          </a:prstGeom>
          <a:solidFill>
            <a:srgbClr val="1DA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akultas 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konomi dan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isnis </a:t>
            </a:r>
            <a:endParaRPr kumimoji="0" lang="id-ID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</a:t>
            </a: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Economic and Business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 txBox="1"/>
          <p:nvPr/>
        </p:nvSpPr>
        <p:spPr>
          <a:xfrm>
            <a:off x="3473450" y="-3175"/>
            <a:ext cx="5670550" cy="5794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127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12" y="6429375"/>
            <a:ext cx="9155112" cy="428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5859463" y="6510338"/>
            <a:ext cx="32845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Creating the great business leaders</a:t>
            </a:r>
            <a:endParaRPr kumimoji="0" lang="id-ID" sz="1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isten ITC" panose="03050502040202030202" pitchFamily="66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273BB66-FF1A-457A-9525-C663F1B994F4}" type="slidenum">
              <a:rPr kumimoji="0" lang="en-US" altLang="id-ID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id-ID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000" y="0"/>
            <a:ext cx="5969000" cy="579438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15386E0-54C5-4FFC-80E3-446274D7C9F3}" type="slidenum">
              <a:rPr kumimoji="0" lang="en-US" altLang="id-ID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id-ID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148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179513" cy="58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Pentagon 9"/>
          <p:cNvSpPr/>
          <p:nvPr/>
        </p:nvSpPr>
        <p:spPr>
          <a:xfrm>
            <a:off x="1179513" y="0"/>
            <a:ext cx="2293938" cy="579438"/>
          </a:xfrm>
          <a:prstGeom prst="homePlate">
            <a:avLst/>
          </a:prstGeom>
          <a:solidFill>
            <a:srgbClr val="1DA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akultas 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konomi dan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isnis </a:t>
            </a:r>
            <a:endParaRPr kumimoji="0" lang="id-ID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</a:t>
            </a: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Economic and Business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 txBox="1"/>
          <p:nvPr/>
        </p:nvSpPr>
        <p:spPr>
          <a:xfrm>
            <a:off x="3473450" y="-3175"/>
            <a:ext cx="5670550" cy="5794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151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12" y="6429375"/>
            <a:ext cx="9155112" cy="428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5859463" y="6510338"/>
            <a:ext cx="32845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Creating the great business leaders</a:t>
            </a:r>
            <a:endParaRPr kumimoji="0" lang="id-ID" sz="1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isten ITC" panose="03050502040202030202" pitchFamily="66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14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Footer Placeholder 7"/>
          <p:cNvSpPr>
            <a:spLocks noGrp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558141-0F82-49A4-A204-1D13149F20A0}" type="slidenum">
              <a:rPr kumimoji="0" lang="en-US" altLang="id-ID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id-ID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000" y="0"/>
            <a:ext cx="5969000" cy="579438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4E5821D-966F-46B9-870A-79E393CF0DCE}" type="slidenum">
              <a:rPr kumimoji="0" lang="en-US" altLang="id-ID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id-ID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7172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179513" cy="58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Pentagon 9"/>
          <p:cNvSpPr/>
          <p:nvPr/>
        </p:nvSpPr>
        <p:spPr>
          <a:xfrm>
            <a:off x="1179513" y="0"/>
            <a:ext cx="2293938" cy="579438"/>
          </a:xfrm>
          <a:prstGeom prst="homePlate">
            <a:avLst/>
          </a:prstGeom>
          <a:solidFill>
            <a:srgbClr val="1DA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akultas 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konomi dan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isnis </a:t>
            </a:r>
            <a:endParaRPr kumimoji="0" lang="id-ID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</a:t>
            </a: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Economic and Business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 txBox="1"/>
          <p:nvPr/>
        </p:nvSpPr>
        <p:spPr>
          <a:xfrm>
            <a:off x="3473450" y="-3175"/>
            <a:ext cx="5670550" cy="5794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175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12" y="6429375"/>
            <a:ext cx="9155112" cy="428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5859463" y="6510338"/>
            <a:ext cx="32845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Creating the great business leaders</a:t>
            </a:r>
            <a:endParaRPr kumimoji="0" lang="id-ID" sz="1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isten ITC" panose="03050502040202030202" pitchFamily="66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4EE2B7C-DA6B-43AD-9C19-C0F17FD6B460}" type="slidenum">
              <a:rPr kumimoji="0" lang="en-US" altLang="id-ID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id-ID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000" y="0"/>
            <a:ext cx="5969000" cy="579438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7213B4-FD8F-48D4-A7E9-6521A0D3290A}" type="slidenum">
              <a:rPr kumimoji="0" lang="en-US" altLang="id-ID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id-ID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8196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179513" cy="58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Pentagon 9"/>
          <p:cNvSpPr/>
          <p:nvPr/>
        </p:nvSpPr>
        <p:spPr>
          <a:xfrm>
            <a:off x="1179513" y="0"/>
            <a:ext cx="2293938" cy="579438"/>
          </a:xfrm>
          <a:prstGeom prst="homePlate">
            <a:avLst/>
          </a:prstGeom>
          <a:solidFill>
            <a:srgbClr val="1DA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akultas 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konomi dan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isnis </a:t>
            </a:r>
            <a:endParaRPr kumimoji="0" lang="id-ID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</a:t>
            </a: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Economic and Business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 txBox="1"/>
          <p:nvPr/>
        </p:nvSpPr>
        <p:spPr>
          <a:xfrm>
            <a:off x="3473450" y="-3175"/>
            <a:ext cx="5670550" cy="5794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199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12" y="6429375"/>
            <a:ext cx="9155112" cy="428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5859463" y="6510338"/>
            <a:ext cx="32845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Creating the great business leaders</a:t>
            </a:r>
            <a:endParaRPr kumimoji="0" lang="id-ID" sz="1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isten ITC" panose="03050502040202030202" pitchFamily="66" charset="0"/>
              <a:ea typeface="+mn-ea"/>
              <a:cs typeface="+mn-cs"/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138BBB0-7D1F-4ABD-BD90-57F47EA64741}" type="slidenum">
              <a:rPr kumimoji="0" lang="en-US" altLang="id-ID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id-ID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000" y="0"/>
            <a:ext cx="5969000" cy="579438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C040A0-A296-41FF-8281-4E93E2B03AFF}" type="slidenum">
              <a:rPr kumimoji="0" lang="en-US" altLang="id-ID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id-ID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9220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179513" cy="58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Pentagon 9"/>
          <p:cNvSpPr/>
          <p:nvPr/>
        </p:nvSpPr>
        <p:spPr>
          <a:xfrm>
            <a:off x="1179513" y="0"/>
            <a:ext cx="2293938" cy="579438"/>
          </a:xfrm>
          <a:prstGeom prst="homePlate">
            <a:avLst/>
          </a:prstGeom>
          <a:solidFill>
            <a:srgbClr val="1DA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akultas 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konomi dan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isnis </a:t>
            </a:r>
            <a:endParaRPr kumimoji="0" lang="id-ID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</a:t>
            </a: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Economic and Business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 txBox="1"/>
          <p:nvPr/>
        </p:nvSpPr>
        <p:spPr>
          <a:xfrm>
            <a:off x="3473450" y="-3175"/>
            <a:ext cx="5670550" cy="5794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223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12" y="6429375"/>
            <a:ext cx="9155112" cy="428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5859463" y="6510338"/>
            <a:ext cx="32845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Creating the great business leaders</a:t>
            </a:r>
            <a:endParaRPr kumimoji="0" lang="id-ID" sz="1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isten ITC" panose="03050502040202030202" pitchFamily="66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99FED82-9EC4-4D86-8C29-1DAFD5ED6AFD}" type="slidenum">
              <a:rPr kumimoji="0" lang="en-US" altLang="id-ID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id-ID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000" y="0"/>
            <a:ext cx="5969000" cy="579438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A452EA3-304D-4032-9E38-475A73A1614C}" type="slidenum">
              <a:rPr kumimoji="0" lang="en-US" altLang="id-ID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id-ID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0244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179513" cy="58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Pentagon 9"/>
          <p:cNvSpPr/>
          <p:nvPr/>
        </p:nvSpPr>
        <p:spPr>
          <a:xfrm>
            <a:off x="1179513" y="0"/>
            <a:ext cx="2293938" cy="579438"/>
          </a:xfrm>
          <a:prstGeom prst="homePlate">
            <a:avLst/>
          </a:prstGeom>
          <a:solidFill>
            <a:srgbClr val="1DA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akultas 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konomi dan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isnis </a:t>
            </a:r>
            <a:endParaRPr kumimoji="0" lang="id-ID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</a:t>
            </a: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Economic and Business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 txBox="1"/>
          <p:nvPr/>
        </p:nvSpPr>
        <p:spPr>
          <a:xfrm>
            <a:off x="3473450" y="-3175"/>
            <a:ext cx="5670550" cy="5794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47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12" y="6429375"/>
            <a:ext cx="9155112" cy="428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5859463" y="6510338"/>
            <a:ext cx="32845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Creating the great business leaders</a:t>
            </a:r>
            <a:endParaRPr kumimoji="0" lang="id-ID" sz="1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isten ITC" panose="03050502040202030202" pitchFamily="66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4E12E7A-FBCB-45C2-B64D-FC197ADC5798}" type="slidenum">
              <a:rPr kumimoji="0" lang="en-US" altLang="id-ID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id-ID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id-ID" dirty="0"/>
              <a:t>Click to edit Master title style</a:t>
            </a:r>
            <a:endParaRPr lang="en-US" altLang="id-ID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id-ID" dirty="0"/>
              <a:t>Click to edit Master text styles</a:t>
            </a:r>
            <a:endParaRPr lang="en-US" altLang="id-ID" dirty="0"/>
          </a:p>
          <a:p>
            <a:pPr lvl="1"/>
            <a:r>
              <a:rPr lang="en-US" altLang="id-ID" dirty="0"/>
              <a:t>Second level</a:t>
            </a:r>
            <a:endParaRPr lang="en-US" altLang="id-ID" dirty="0"/>
          </a:p>
          <a:p>
            <a:pPr lvl="2"/>
            <a:r>
              <a:rPr lang="en-US" altLang="id-ID" dirty="0"/>
              <a:t>Third level</a:t>
            </a:r>
            <a:endParaRPr lang="en-US" altLang="id-ID" dirty="0"/>
          </a:p>
          <a:p>
            <a:pPr lvl="3"/>
            <a:r>
              <a:rPr lang="en-US" altLang="id-ID" dirty="0"/>
              <a:t>Fourth level</a:t>
            </a:r>
            <a:endParaRPr lang="en-US" altLang="id-ID" dirty="0"/>
          </a:p>
          <a:p>
            <a:pPr lvl="4"/>
            <a:r>
              <a:rPr lang="en-US" altLang="id-ID" dirty="0"/>
              <a:t>Fifth level</a:t>
            </a:r>
            <a:endParaRPr lang="en-US" alt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88BB3D4-291D-4183-A660-E869535D3173}" type="slidenum">
              <a:rPr kumimoji="0" lang="en-US" altLang="id-ID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id-ID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wmf"/><Relationship Id="rId1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1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10.wmf"/><Relationship Id="rId1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5.xml"/><Relationship Id="rId5" Type="http://schemas.openxmlformats.org/officeDocument/2006/relationships/vmlDrawing" Target="../drawings/vmlDrawing3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3.png"/><Relationship Id="rId2" Type="http://schemas.openxmlformats.org/officeDocument/2006/relationships/image" Target="../media/image12.wmf"/><Relationship Id="rId1" Type="http://schemas.openxmlformats.org/officeDocument/2006/relationships/oleObject" Target="../embeddings/oleObject4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wmf"/><Relationship Id="rId1" Type="http://schemas.openxmlformats.org/officeDocument/2006/relationships/oleObject" Target="../embeddings/oleObject5.bin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extBox 1"/>
          <p:cNvSpPr txBox="1"/>
          <p:nvPr/>
        </p:nvSpPr>
        <p:spPr>
          <a:xfrm>
            <a:off x="2590800" y="3505200"/>
            <a:ext cx="45720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>
              <a:spcBef>
                <a:spcPct val="0"/>
              </a:spcBef>
              <a:buFontTx/>
              <a:buNone/>
            </a:pPr>
            <a:r>
              <a:rPr lang="en-US" altLang="id-ID" sz="4000" b="1" dirty="0">
                <a:latin typeface="Arial" panose="020B0604020202020204" pitchFamily="34" charset="0"/>
              </a:rPr>
              <a:t>Cost Of Capital</a:t>
            </a:r>
            <a:endParaRPr lang="en-US" altLang="id-ID" sz="40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10600" cy="914400"/>
          </a:xfrm>
        </p:spPr>
        <p:txBody>
          <a:bodyPr vert="horz" wrap="square" lIns="92075" tIns="46038" rIns="92075" bIns="46038" numCol="1" rtlCol="0" anchor="ctr" anchorCtr="0" compatLnSpc="1">
            <a:normAutofit fontScale="90000"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Example:  Tax effects of financing with debt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771" name="Rectangle 3"/>
          <p:cNvSpPr>
            <a:spLocks noGrp="1"/>
          </p:cNvSpPr>
          <p:nvPr>
            <p:ph idx="1"/>
          </p:nvPr>
        </p:nvSpPr>
        <p:spPr>
          <a:xfrm>
            <a:off x="304800" y="1593850"/>
            <a:ext cx="8534400" cy="5264150"/>
          </a:xfrm>
        </p:spPr>
        <p:txBody>
          <a:bodyPr vert="horz" wrap="square" lIns="92075" tIns="46038" rIns="92075" bIns="46038" anchor="t" anchorCtr="0"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rgbClr val="FFFF00"/>
                </a:solidFill>
              </a:rPr>
              <a:t> 				        </a:t>
            </a:r>
            <a:r>
              <a:rPr lang="en-US" altLang="id-ID" b="1" u="sng" dirty="0">
                <a:solidFill>
                  <a:srgbClr val="FF0000"/>
                </a:solidFill>
              </a:rPr>
              <a:t>with stock</a:t>
            </a:r>
            <a:r>
              <a:rPr lang="en-US" altLang="id-ID" b="1" dirty="0">
                <a:solidFill>
                  <a:srgbClr val="FF0000"/>
                </a:solidFill>
              </a:rPr>
              <a:t>	         </a:t>
            </a:r>
            <a:r>
              <a:rPr lang="en-US" altLang="id-ID" b="1" u="sng" dirty="0">
                <a:solidFill>
                  <a:srgbClr val="FF0000"/>
                </a:solidFill>
              </a:rPr>
              <a:t>with debt</a:t>
            </a:r>
            <a:endParaRPr lang="en-US" altLang="id-ID" b="1" dirty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EBIT	</a:t>
            </a:r>
            <a:r>
              <a:rPr lang="id-ID" altLang="id-ID" b="1" dirty="0">
                <a:solidFill>
                  <a:schemeClr val="tx2"/>
                </a:solidFill>
              </a:rPr>
              <a:t>             </a:t>
            </a:r>
            <a:r>
              <a:rPr lang="en-US" altLang="id-ID" b="1" dirty="0">
                <a:solidFill>
                  <a:schemeClr val="tx2"/>
                </a:solidFill>
              </a:rPr>
              <a:t>		  400,000	            400,000</a:t>
            </a: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- interest expense	  </a:t>
            </a:r>
            <a:r>
              <a:rPr lang="en-US" altLang="id-ID" b="1" u="sng" dirty="0">
                <a:solidFill>
                  <a:schemeClr val="tx2"/>
                </a:solidFill>
              </a:rPr>
              <a:t>           0</a:t>
            </a:r>
            <a:r>
              <a:rPr lang="en-US" altLang="id-ID" b="1" dirty="0">
                <a:solidFill>
                  <a:schemeClr val="tx2"/>
                </a:solidFill>
              </a:rPr>
              <a:t>               </a:t>
            </a:r>
            <a:r>
              <a:rPr lang="en-US" altLang="id-ID" b="1" u="sng" dirty="0">
                <a:solidFill>
                  <a:srgbClr val="FF0000"/>
                </a:solidFill>
              </a:rPr>
              <a:t>(50,000)</a:t>
            </a:r>
            <a:endParaRPr lang="en-US" altLang="id-ID" b="1" dirty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EBT				  400,000	            350,000</a:t>
            </a: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- taxes (34%)		 </a:t>
            </a:r>
            <a:r>
              <a:rPr lang="en-US" altLang="id-ID" b="1" u="sng" dirty="0">
                <a:solidFill>
                  <a:schemeClr val="tx2"/>
                </a:solidFill>
              </a:rPr>
              <a:t>(136,000)</a:t>
            </a:r>
            <a:r>
              <a:rPr lang="en-US" altLang="id-ID" b="1" dirty="0">
                <a:solidFill>
                  <a:schemeClr val="tx2"/>
                </a:solidFill>
              </a:rPr>
              <a:t>            </a:t>
            </a:r>
            <a:r>
              <a:rPr lang="en-US" altLang="id-ID" b="1" u="sng" dirty="0">
                <a:solidFill>
                  <a:schemeClr val="tx2"/>
                </a:solidFill>
              </a:rPr>
              <a:t>(119,000)</a:t>
            </a: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EAT				  264,000	            231,000</a:t>
            </a: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- dividends		 </a:t>
            </a:r>
            <a:r>
              <a:rPr lang="en-US" altLang="id-ID" b="1" u="sng" dirty="0">
                <a:solidFill>
                  <a:srgbClr val="FFFF00"/>
                </a:solidFill>
              </a:rPr>
              <a:t> </a:t>
            </a:r>
            <a:r>
              <a:rPr lang="en-US" altLang="id-ID" b="1" u="sng" dirty="0">
                <a:solidFill>
                  <a:srgbClr val="FF0000"/>
                </a:solidFill>
              </a:rPr>
              <a:t>(50,000)</a:t>
            </a:r>
            <a:r>
              <a:rPr lang="en-US" altLang="id-ID" b="1" dirty="0">
                <a:solidFill>
                  <a:srgbClr val="FFFF00"/>
                </a:solidFill>
              </a:rPr>
              <a:t>	</a:t>
            </a:r>
            <a:r>
              <a:rPr lang="en-US" altLang="id-ID" b="1" dirty="0">
                <a:solidFill>
                  <a:schemeClr val="tx2"/>
                </a:solidFill>
              </a:rPr>
              <a:t>	  </a:t>
            </a:r>
            <a:r>
              <a:rPr lang="en-US" altLang="id-ID" b="1" u="sng" dirty="0">
                <a:solidFill>
                  <a:schemeClr val="tx2"/>
                </a:solidFill>
              </a:rPr>
              <a:t>            0</a:t>
            </a: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Retained earnings       </a:t>
            </a:r>
            <a:r>
              <a:rPr lang="en-US" altLang="id-ID" b="1" dirty="0">
                <a:solidFill>
                  <a:srgbClr val="C00000"/>
                </a:solidFill>
              </a:rPr>
              <a:t>214,000  	            231,000</a:t>
            </a:r>
            <a:endParaRPr lang="en-US" altLang="id-ID" b="1" dirty="0">
              <a:solidFill>
                <a:srgbClr val="C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b="1" dirty="0">
              <a:solidFill>
                <a:srgbClr val="C00000"/>
              </a:solidFill>
            </a:endParaRPr>
          </a:p>
        </p:txBody>
      </p:sp>
      <p:sp>
        <p:nvSpPr>
          <p:cNvPr id="32772" name="Line 4"/>
          <p:cNvSpPr/>
          <p:nvPr/>
        </p:nvSpPr>
        <p:spPr>
          <a:xfrm>
            <a:off x="5791200" y="6019800"/>
            <a:ext cx="1009650" cy="0"/>
          </a:xfrm>
          <a:prstGeom prst="line">
            <a:avLst/>
          </a:prstGeom>
          <a:ln w="50800" cap="flat" cmpd="sng">
            <a:solidFill>
              <a:schemeClr val="tx1"/>
            </a:solidFill>
            <a:prstDash val="solid"/>
            <a:headEnd type="stealth" w="med" len="lg"/>
            <a:tailEnd type="stealth" w="med" len="lg"/>
          </a:ln>
        </p:spPr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990600" y="1177925"/>
            <a:ext cx="7077075" cy="498475"/>
          </a:xfrm>
        </p:spPr>
        <p:txBody>
          <a:bodyPr vert="horz" wrap="square" lIns="91440" tIns="45720" rIns="91440" bIns="45720" anchor="ctr" anchorCtr="0"/>
          <a:p>
            <a:r>
              <a:rPr lang="id-ID" altLang="id-ID" dirty="0"/>
              <a:t>Cost of Debt (k</a:t>
            </a:r>
            <a:r>
              <a:rPr lang="id-ID" altLang="id-ID" baseline="-25000" dirty="0"/>
              <a:t>d</a:t>
            </a:r>
            <a:r>
              <a:rPr lang="id-ID" altLang="id-ID" dirty="0"/>
              <a:t>) before Tax</a:t>
            </a:r>
            <a:endParaRPr lang="id-ID" altLang="id-ID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533400" y="3886200"/>
            <a:ext cx="8458200" cy="1184275"/>
          </a:xfrm>
        </p:spPr>
        <p:txBody>
          <a:bodyPr vert="horz" wrap="square" lIns="91440" tIns="45720" rIns="91440" bIns="45720" anchor="t" anchorCtr="0"/>
          <a:p>
            <a:pPr>
              <a:buNone/>
            </a:pPr>
            <a:r>
              <a:rPr lang="id-ID" altLang="id-ID" sz="2400" dirty="0"/>
              <a:t>Notation :</a:t>
            </a:r>
            <a:endParaRPr lang="id-ID" altLang="id-ID" sz="2400" dirty="0"/>
          </a:p>
          <a:p>
            <a:r>
              <a:rPr lang="id-ID" altLang="id-ID" sz="2400" dirty="0"/>
              <a:t>NP</a:t>
            </a:r>
            <a:r>
              <a:rPr lang="id-ID" altLang="id-ID" sz="2400" baseline="-25000" dirty="0"/>
              <a:t>d</a:t>
            </a:r>
            <a:r>
              <a:rPr lang="id-ID" altLang="id-ID" sz="2400" dirty="0"/>
              <a:t> 	=	Net proceed of debt = Bond price – Flotation cost</a:t>
            </a:r>
            <a:endParaRPr lang="id-ID" altLang="id-ID" sz="2400" dirty="0"/>
          </a:p>
          <a:p>
            <a:r>
              <a:rPr lang="id-ID" altLang="id-ID" sz="2400" dirty="0"/>
              <a:t>k</a:t>
            </a:r>
            <a:r>
              <a:rPr lang="id-ID" altLang="id-ID" sz="2400" baseline="-25000" dirty="0"/>
              <a:t>d</a:t>
            </a:r>
            <a:r>
              <a:rPr lang="id-ID" altLang="id-ID" sz="2400" dirty="0"/>
              <a:t> 	= 	before tax cost of debt</a:t>
            </a:r>
            <a:endParaRPr lang="id-ID" altLang="id-ID" sz="2400" dirty="0"/>
          </a:p>
          <a:p>
            <a:pPr>
              <a:buNone/>
            </a:pPr>
            <a:endParaRPr lang="id-ID" altLang="id-ID" sz="2400" dirty="0"/>
          </a:p>
        </p:txBody>
      </p:sp>
      <p:sp>
        <p:nvSpPr>
          <p:cNvPr id="34820" name="Rectangle 2"/>
          <p:cNvSpPr/>
          <p:nvPr/>
        </p:nvSpPr>
        <p:spPr>
          <a:xfrm>
            <a:off x="1143000" y="855663"/>
            <a:ext cx="138113" cy="34607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34821" name="Rectangle 3"/>
          <p:cNvSpPr/>
          <p:nvPr/>
        </p:nvSpPr>
        <p:spPr>
          <a:xfrm>
            <a:off x="1143000" y="1512888"/>
            <a:ext cx="138113" cy="34607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4822" name="Rectangle 5"/>
          <p:cNvSpPr/>
          <p:nvPr/>
        </p:nvSpPr>
        <p:spPr>
          <a:xfrm>
            <a:off x="1143000" y="855663"/>
            <a:ext cx="138113" cy="34607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34823" name="Rectangle 6"/>
          <p:cNvSpPr/>
          <p:nvPr/>
        </p:nvSpPr>
        <p:spPr>
          <a:xfrm>
            <a:off x="1143000" y="1512888"/>
            <a:ext cx="138113" cy="34607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4824" name="Rectangle 8"/>
          <p:cNvSpPr/>
          <p:nvPr/>
        </p:nvSpPr>
        <p:spPr>
          <a:xfrm>
            <a:off x="1143000" y="855663"/>
            <a:ext cx="138113" cy="34607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34825" name="Rectangle 9"/>
          <p:cNvSpPr/>
          <p:nvPr/>
        </p:nvSpPr>
        <p:spPr>
          <a:xfrm>
            <a:off x="1143000" y="1512888"/>
            <a:ext cx="138113" cy="34607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4826" name="Rectangle 11"/>
          <p:cNvSpPr/>
          <p:nvPr/>
        </p:nvSpPr>
        <p:spPr>
          <a:xfrm>
            <a:off x="1143000" y="855663"/>
            <a:ext cx="138113" cy="34607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34827" name="Rectangle 12"/>
          <p:cNvSpPr/>
          <p:nvPr/>
        </p:nvSpPr>
        <p:spPr>
          <a:xfrm>
            <a:off x="1143000" y="1512888"/>
            <a:ext cx="138113" cy="34607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4828" name="Rectangle 14"/>
          <p:cNvSpPr/>
          <p:nvPr/>
        </p:nvSpPr>
        <p:spPr>
          <a:xfrm>
            <a:off x="1143000" y="855663"/>
            <a:ext cx="138113" cy="34607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34829" name="Rectangle 15"/>
          <p:cNvSpPr/>
          <p:nvPr/>
        </p:nvSpPr>
        <p:spPr>
          <a:xfrm>
            <a:off x="1143000" y="1169988"/>
            <a:ext cx="138113" cy="34607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4830" name="Rectangle 17"/>
          <p:cNvSpPr/>
          <p:nvPr/>
        </p:nvSpPr>
        <p:spPr>
          <a:xfrm>
            <a:off x="1143000" y="855663"/>
            <a:ext cx="138113" cy="34607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34831" name="Rectangle 18"/>
          <p:cNvSpPr/>
          <p:nvPr/>
        </p:nvSpPr>
        <p:spPr>
          <a:xfrm>
            <a:off x="1143000" y="1169988"/>
            <a:ext cx="138113" cy="34607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4832" name="Rectangle 20"/>
          <p:cNvSpPr/>
          <p:nvPr/>
        </p:nvSpPr>
        <p:spPr>
          <a:xfrm>
            <a:off x="1143000" y="855663"/>
            <a:ext cx="138113" cy="34607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34833" name="Rectangle 21"/>
          <p:cNvSpPr/>
          <p:nvPr/>
        </p:nvSpPr>
        <p:spPr>
          <a:xfrm>
            <a:off x="1143000" y="1169988"/>
            <a:ext cx="138113" cy="34607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4834" name="Rectangle 23"/>
          <p:cNvSpPr/>
          <p:nvPr/>
        </p:nvSpPr>
        <p:spPr>
          <a:xfrm>
            <a:off x="1143000" y="855663"/>
            <a:ext cx="138113" cy="34607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34835" name="Rectangle 24"/>
          <p:cNvSpPr/>
          <p:nvPr/>
        </p:nvSpPr>
        <p:spPr>
          <a:xfrm>
            <a:off x="1143000" y="1512888"/>
            <a:ext cx="138113" cy="34607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4836" name="Rectangle 26"/>
          <p:cNvSpPr/>
          <p:nvPr/>
        </p:nvSpPr>
        <p:spPr>
          <a:xfrm>
            <a:off x="1143000" y="855663"/>
            <a:ext cx="138113" cy="34607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34837" name="Rectangle 27"/>
          <p:cNvSpPr/>
          <p:nvPr/>
        </p:nvSpPr>
        <p:spPr>
          <a:xfrm>
            <a:off x="1143000" y="1169988"/>
            <a:ext cx="138113" cy="34607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4838" name="Rectangle 29"/>
          <p:cNvSpPr/>
          <p:nvPr/>
        </p:nvSpPr>
        <p:spPr>
          <a:xfrm>
            <a:off x="1143000" y="855663"/>
            <a:ext cx="138113" cy="34607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34839" name="Rectangle 30"/>
          <p:cNvSpPr/>
          <p:nvPr/>
        </p:nvSpPr>
        <p:spPr>
          <a:xfrm>
            <a:off x="1143000" y="1169988"/>
            <a:ext cx="138113" cy="34607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4840" name="Rectangle 2"/>
          <p:cNvSpPr/>
          <p:nvPr/>
        </p:nvSpPr>
        <p:spPr>
          <a:xfrm>
            <a:off x="1143000" y="684213"/>
            <a:ext cx="138113" cy="34607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34841" name="Rectangle 4"/>
          <p:cNvSpPr/>
          <p:nvPr/>
        </p:nvSpPr>
        <p:spPr>
          <a:xfrm>
            <a:off x="1143000" y="684213"/>
            <a:ext cx="138113" cy="34607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graphicFrame>
        <p:nvGraphicFramePr>
          <p:cNvPr id="34842" name="Object 3"/>
          <p:cNvGraphicFramePr>
            <a:graphicFrameLocks noChangeAspect="1"/>
          </p:cNvGraphicFramePr>
          <p:nvPr/>
        </p:nvGraphicFramePr>
        <p:xfrm>
          <a:off x="1905000" y="2286000"/>
          <a:ext cx="5181600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854200" imgH="444500" progId="Equation.3">
                  <p:embed/>
                </p:oleObj>
              </mc:Choice>
              <mc:Fallback>
                <p:oleObj name="" r:id="rId1" imgW="1854200" imgH="444500" progId="Equation.3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905000" y="2286000"/>
                        <a:ext cx="5181600" cy="12414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43" name="Rectangle 1"/>
          <p:cNvSpPr/>
          <p:nvPr/>
        </p:nvSpPr>
        <p:spPr>
          <a:xfrm>
            <a:off x="2514600" y="5457825"/>
            <a:ext cx="3600450" cy="5857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r>
              <a:rPr lang="en-US" altLang="id-ID" dirty="0">
                <a:latin typeface="Arial" panose="020B0604020202020204" pitchFamily="34" charset="0"/>
              </a:rPr>
              <a:t>Using Interpolation</a:t>
            </a:r>
            <a:endParaRPr lang="en-ID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957263" y="762000"/>
            <a:ext cx="7077075" cy="496888"/>
          </a:xfrm>
        </p:spPr>
        <p:txBody>
          <a:bodyPr vert="horz" wrap="square" lIns="91440" tIns="45720" rIns="91440" bIns="45720" anchor="ctr" anchorCtr="0"/>
          <a:p>
            <a:r>
              <a:rPr lang="id-ID" altLang="id-ID" dirty="0"/>
              <a:t>Cost of Debt (k</a:t>
            </a:r>
            <a:r>
              <a:rPr lang="id-ID" altLang="id-ID" baseline="-25000" dirty="0"/>
              <a:t>d</a:t>
            </a:r>
            <a:r>
              <a:rPr lang="id-ID" altLang="id-ID" dirty="0"/>
              <a:t>) after Tax</a:t>
            </a:r>
            <a:endParaRPr lang="id-ID" altLang="id-ID" dirty="0"/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09726" y="2362200"/>
            <a:ext cx="6746526" cy="492442"/>
          </a:xfrm>
          <a:prstGeom prst="rect">
            <a:avLst/>
          </a:prstGeom>
          <a:blipFill>
            <a:blip r:embed="rId1"/>
            <a:stretch>
              <a:fillRect b="-1250"/>
            </a:stretch>
          </a:blipFill>
        </p:spPr>
        <p:txBody>
          <a:bodyPr/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id-ID" kern="1200" cap="none" spc="0" normalizeH="0" baseline="0" noProof="0">
                <a:noFill/>
                <a:latin typeface="Arial" panose="020B0604020202020204" pitchFamily="34" charset="0"/>
                <a:ea typeface="+mn-ea"/>
                <a:cs typeface="+mn-cs"/>
              </a:rPr>
              <a:t> </a:t>
            </a:r>
            <a:endParaRPr kumimoji="0" lang="id-ID" kern="1200" cap="none" spc="0" normalizeH="0" baseline="0" noProof="0">
              <a:noFill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1295400" y="990600"/>
            <a:ext cx="7077075" cy="496888"/>
          </a:xfrm>
        </p:spPr>
        <p:txBody>
          <a:bodyPr vert="horz" wrap="square" lIns="91440" tIns="45720" rIns="91440" bIns="45720" anchor="ctr" anchorCtr="0"/>
          <a:p>
            <a:r>
              <a:rPr lang="id-ID" altLang="id-ID" dirty="0"/>
              <a:t>Cost of Debt (k</a:t>
            </a:r>
            <a:r>
              <a:rPr lang="id-ID" altLang="id-ID" baseline="-25000" dirty="0"/>
              <a:t>d</a:t>
            </a:r>
            <a:r>
              <a:rPr lang="id-ID" altLang="id-ID" dirty="0"/>
              <a:t>) before Tax</a:t>
            </a:r>
            <a:endParaRPr lang="id-ID" altLang="id-ID" dirty="0"/>
          </a:p>
        </p:txBody>
      </p: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828800" y="2366752"/>
            <a:ext cx="5561522" cy="1487907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/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id-ID" kern="1200" cap="none" spc="0" normalizeH="0" baseline="0" noProof="0" dirty="0">
                <a:noFill/>
                <a:latin typeface="Arial" panose="020B0604020202020204" pitchFamily="34" charset="0"/>
                <a:ea typeface="+mn-ea"/>
                <a:cs typeface="+mn-cs"/>
              </a:rPr>
              <a:t> </a:t>
            </a:r>
            <a:endParaRPr kumimoji="0" lang="id-ID" kern="1200" cap="none" spc="0" normalizeH="0" baseline="0" noProof="0" dirty="0">
              <a:noFill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23487" y="4733924"/>
            <a:ext cx="5972148" cy="430887"/>
          </a:xfrm>
          <a:prstGeom prst="rect">
            <a:avLst/>
          </a:prstGeom>
          <a:blipFill>
            <a:blip r:embed="rId2"/>
            <a:stretch>
              <a:fillRect b="-1429"/>
            </a:stretch>
          </a:blipFill>
        </p:spPr>
        <p:txBody>
          <a:bodyPr/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id-ID" kern="1200" cap="none" spc="0" normalizeH="0" baseline="0" noProof="0">
                <a:noFill/>
                <a:latin typeface="Arial" panose="020B0604020202020204" pitchFamily="34" charset="0"/>
                <a:ea typeface="+mn-ea"/>
                <a:cs typeface="+mn-cs"/>
              </a:rPr>
              <a:t> </a:t>
            </a:r>
            <a:endParaRPr kumimoji="0" lang="id-ID" kern="1200" cap="none" spc="0" normalizeH="0" baseline="0" noProof="0">
              <a:noFill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6869" name="Rectangle 2"/>
          <p:cNvSpPr/>
          <p:nvPr/>
        </p:nvSpPr>
        <p:spPr>
          <a:xfrm>
            <a:off x="838200" y="5721350"/>
            <a:ext cx="80772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r>
              <a:rPr lang="id-ID" altLang="id-ID" sz="2000" b="1" dirty="0">
                <a:latin typeface="Arial" panose="020B0604020202020204" pitchFamily="34" charset="0"/>
              </a:rPr>
              <a:t>NP</a:t>
            </a:r>
            <a:r>
              <a:rPr lang="id-ID" altLang="id-ID" sz="2000" b="1" baseline="-25000" dirty="0">
                <a:latin typeface="Arial" panose="020B0604020202020204" pitchFamily="34" charset="0"/>
              </a:rPr>
              <a:t>d</a:t>
            </a:r>
            <a:r>
              <a:rPr lang="id-ID" altLang="id-ID" sz="2000" b="1" dirty="0">
                <a:latin typeface="Arial" panose="020B0604020202020204" pitchFamily="34" charset="0"/>
              </a:rPr>
              <a:t> 	=	Net proceed of debt = Bond price – Flotation cost</a:t>
            </a:r>
            <a:endParaRPr lang="id-ID" altLang="id-ID" sz="20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endParaRPr lang="en-ID" altLang="en-US" dirty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r>
              <a:rPr lang="en-ID" altLang="en-US" dirty="0"/>
              <a:t>Asumsikan bahwa Perusahaan Carter menerbitkan obligasi senilai $ 1.000, coupon rate 8 persen, jatuh tempo 20 tahun, dan harga netonya $ 940. Tarif pajak adalah 40 persen. Maka, biaya hutang sebelum pajak adalah?</a:t>
            </a:r>
            <a:endParaRPr lang="en-ID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229600" cy="4525963"/>
          </a:xfrm>
        </p:spPr>
        <p:txBody>
          <a:bodyPr vert="horz" wrap="square" lIns="91440" tIns="45720" rIns="91440" bIns="45720" anchor="t" anchorCtr="0"/>
          <a:p>
            <a:pPr marL="63500" indent="0">
              <a:buNone/>
            </a:pPr>
            <a:r>
              <a:rPr lang="id-ID" altLang="id-ID" sz="2600" dirty="0"/>
              <a:t>PT. Damai menjual obligasi senilai Rp. 10.000.000 dengan jangka waktu </a:t>
            </a:r>
            <a:r>
              <a:rPr lang="en-US" altLang="id-ID" sz="2600" dirty="0"/>
              <a:t>1</a:t>
            </a:r>
            <a:r>
              <a:rPr lang="id-ID" altLang="id-ID" sz="2600" dirty="0"/>
              <a:t>0 tahun, tingkat bunga kupon 9%, dengan nilai nominal per lembar Rp. 10.000. karena obligasi lain yang serupa memberikan bunga lebih besar dari 9% maka perusahaan harus menjual obligasi sebesar Rp. 9.800 sebagai kompensasi atas rendahnya bunga kupon. Biaya penerbitan sekuritas sebesar 2% dari nilai nominal.  Dengan asumsi pajak sebesar 30%, berapakah biaya hutang setelah pajak ?</a:t>
            </a:r>
            <a:endParaRPr lang="id-ID" altLang="id-ID" sz="2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Rectangle 3"/>
          <p:cNvSpPr>
            <a:spLocks noGrp="1"/>
          </p:cNvSpPr>
          <p:nvPr>
            <p:ph type="title"/>
          </p:nvPr>
        </p:nvSpPr>
        <p:spPr>
          <a:xfrm>
            <a:off x="1371600" y="679450"/>
            <a:ext cx="6126163" cy="844550"/>
          </a:xfrm>
          <a:ln w="12700"/>
        </p:spPr>
        <p:txBody>
          <a:bodyPr vert="horz" wrap="square" lIns="92075" tIns="46038" rIns="92075" bIns="46038" anchor="ctr" anchorCtr="0"/>
          <a:p>
            <a:pPr eaLnBrk="1" hangingPunct="1"/>
            <a:r>
              <a:rPr lang="en-US" altLang="id-ID" b="1" dirty="0"/>
              <a:t>Cost of Preferred Stock</a:t>
            </a:r>
            <a:endParaRPr lang="en-US" altLang="id-ID" b="1" dirty="0"/>
          </a:p>
        </p:txBody>
      </p:sp>
      <p:sp>
        <p:nvSpPr>
          <p:cNvPr id="55300" name="Rectangle 4"/>
          <p:cNvSpPr>
            <a:spLocks noGrp="1"/>
          </p:cNvSpPr>
          <p:nvPr>
            <p:ph idx="1"/>
          </p:nvPr>
        </p:nvSpPr>
        <p:spPr>
          <a:xfrm>
            <a:off x="319088" y="1600200"/>
            <a:ext cx="8229600" cy="4572000"/>
          </a:xfrm>
        </p:spPr>
        <p:txBody>
          <a:bodyPr vert="horz" wrap="square" lIns="92075" tIns="46038" rIns="92075" bIns="46038" anchor="t" anchorCtr="0"/>
          <a:p>
            <a:pPr eaLnBrk="1" hangingPunct="1"/>
            <a:r>
              <a:rPr lang="en-US" altLang="id-ID" sz="3600" b="1" dirty="0">
                <a:solidFill>
                  <a:schemeClr val="tx2"/>
                </a:solidFill>
              </a:rPr>
              <a:t>Finding the </a:t>
            </a:r>
            <a:r>
              <a:rPr lang="en-US" altLang="id-ID" sz="3600" b="1" dirty="0">
                <a:solidFill>
                  <a:srgbClr val="FF0000"/>
                </a:solidFill>
              </a:rPr>
              <a:t>cost</a:t>
            </a:r>
            <a:r>
              <a:rPr lang="en-US" altLang="id-ID" sz="3600" b="1" dirty="0">
                <a:solidFill>
                  <a:schemeClr val="tx2"/>
                </a:solidFill>
              </a:rPr>
              <a:t> of preferred stock is similar to finding the </a:t>
            </a:r>
            <a:r>
              <a:rPr lang="en-US" altLang="id-ID" sz="3600" b="1" dirty="0">
                <a:solidFill>
                  <a:srgbClr val="FF0000"/>
                </a:solidFill>
              </a:rPr>
              <a:t>rate of return</a:t>
            </a:r>
            <a:r>
              <a:rPr lang="en-US" altLang="id-ID" sz="3600" b="1" dirty="0">
                <a:solidFill>
                  <a:srgbClr val="FFFF00"/>
                </a:solidFill>
              </a:rPr>
              <a:t> </a:t>
            </a:r>
            <a:r>
              <a:rPr lang="en-US" altLang="id-ID" sz="3600" b="1" dirty="0">
                <a:solidFill>
                  <a:schemeClr val="tx2"/>
                </a:solidFill>
              </a:rPr>
              <a:t>(from Chapter 8), except that we have to consider the </a:t>
            </a:r>
            <a:r>
              <a:rPr lang="en-US" altLang="id-ID" sz="3600" b="1" dirty="0">
                <a:solidFill>
                  <a:srgbClr val="FF0000"/>
                </a:solidFill>
              </a:rPr>
              <a:t>flotation costs </a:t>
            </a:r>
            <a:r>
              <a:rPr lang="en-US" altLang="id-ID" sz="3600" b="1" dirty="0">
                <a:solidFill>
                  <a:schemeClr val="tx2"/>
                </a:solidFill>
              </a:rPr>
              <a:t>associated with issuing preferred stock.</a:t>
            </a:r>
            <a:endParaRPr lang="en-US" altLang="id-ID" sz="3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charRg st="0" end="1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5300">
                                            <p:txEl>
                                              <p:charRg st="0" end="1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4740" name="Rectangle 1028"/>
          <p:cNvSpPr>
            <a:spLocks noGrp="1" noChangeArrowheads="1"/>
          </p:cNvSpPr>
          <p:nvPr>
            <p:ph type="title"/>
          </p:nvPr>
        </p:nvSpPr>
        <p:spPr>
          <a:xfrm>
            <a:off x="3413125" y="0"/>
            <a:ext cx="5473700" cy="609600"/>
          </a:xfrm>
        </p:spPr>
        <p:txBody>
          <a:bodyPr vert="horz" wrap="square" lIns="92075" tIns="46038" rIns="92075" bIns="46038" numCol="1" rtlCol="0" anchor="ctr" anchorCtr="0" compatLnSpc="1">
            <a:normAutofit fontScale="90000"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Cost of Preferred Stock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1987" name="Rectangle 2"/>
          <p:cNvSpPr/>
          <p:nvPr/>
        </p:nvSpPr>
        <p:spPr>
          <a:xfrm>
            <a:off x="1905000" y="3883025"/>
            <a:ext cx="698182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id-ID" sz="2800" b="1" dirty="0">
                <a:solidFill>
                  <a:schemeClr val="tx2"/>
                </a:solidFill>
                <a:latin typeface="Arial" panose="020B0604020202020204" pitchFamily="34" charset="0"/>
              </a:rPr>
              <a:t>NP</a:t>
            </a:r>
            <a:r>
              <a:rPr lang="en-US" altLang="id-ID" sz="2800" b="1" baseline="-25000" dirty="0">
                <a:solidFill>
                  <a:schemeClr val="tx2"/>
                </a:solidFill>
                <a:latin typeface="Arial" panose="020B0604020202020204" pitchFamily="34" charset="0"/>
              </a:rPr>
              <a:t>0</a:t>
            </a:r>
            <a:r>
              <a:rPr lang="en-US" altLang="id-ID" sz="2800" b="1" dirty="0">
                <a:solidFill>
                  <a:schemeClr val="tx2"/>
                </a:solidFill>
                <a:latin typeface="Arial" panose="020B0604020202020204" pitchFamily="34" charset="0"/>
              </a:rPr>
              <a:t> = </a:t>
            </a:r>
            <a:r>
              <a:rPr lang="id-ID" altLang="id-ID" sz="2800" b="1" dirty="0">
                <a:solidFill>
                  <a:schemeClr val="tx2"/>
                </a:solidFill>
                <a:latin typeface="Arial" panose="020B0604020202020204" pitchFamily="34" charset="0"/>
              </a:rPr>
              <a:t>PS </a:t>
            </a:r>
            <a:r>
              <a:rPr lang="en-US" altLang="id-ID" sz="2800" b="1" dirty="0">
                <a:solidFill>
                  <a:schemeClr val="tx2"/>
                </a:solidFill>
                <a:latin typeface="Arial" panose="020B0604020202020204" pitchFamily="34" charset="0"/>
              </a:rPr>
              <a:t>price - flotation costs</a:t>
            </a:r>
            <a:endParaRPr lang="en-US" altLang="id-ID" sz="28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76400" y="1471894"/>
            <a:ext cx="5981699" cy="1018612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/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ID" kern="1200" cap="none" spc="0" normalizeH="0" baseline="0" noProof="0">
                <a:noFill/>
                <a:latin typeface="Arial" panose="020B0604020202020204" pitchFamily="34" charset="0"/>
                <a:ea typeface="+mn-ea"/>
                <a:cs typeface="+mn-cs"/>
              </a:rPr>
              <a:t> </a:t>
            </a:r>
            <a:endParaRPr kumimoji="0" lang="en-ID" kern="1200" cap="none" spc="0" normalizeH="0" baseline="0" noProof="0">
              <a:noFill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endParaRPr lang="en-ID" altLang="en-US" dirty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r>
              <a:rPr lang="en-ID" altLang="en-US" dirty="0"/>
              <a:t>Misalkan Perusahaan Carter menerbitkan saham preferen yang membayar dividen $ 13 per saham dan terjual seharga $ 100 per saham di pasar modal. Biaya flotasi (atau penjaminan emisi) adalah 3 persen, maka biaya modal saham preferen adalah?</a:t>
            </a:r>
            <a:endParaRPr lang="en-ID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Rectangle 2"/>
          <p:cNvSpPr>
            <a:spLocks noGrp="1"/>
          </p:cNvSpPr>
          <p:nvPr>
            <p:ph type="title"/>
          </p:nvPr>
        </p:nvSpPr>
        <p:spPr>
          <a:xfrm>
            <a:off x="1219200" y="609600"/>
            <a:ext cx="6559550" cy="863600"/>
          </a:xfrm>
          <a:ln w="12700"/>
        </p:spPr>
        <p:txBody>
          <a:bodyPr vert="horz" wrap="square" lIns="92075" tIns="46038" rIns="92075" bIns="46038" anchor="ctr" anchorCtr="0"/>
          <a:p>
            <a:pPr eaLnBrk="1" hangingPunct="1"/>
            <a:r>
              <a:rPr lang="en-US" altLang="id-ID" sz="4000" b="1" dirty="0"/>
              <a:t>Example: Cost of Preferred</a:t>
            </a:r>
            <a:endParaRPr lang="en-US" altLang="id-ID" sz="4000" b="1" dirty="0"/>
          </a:p>
        </p:txBody>
      </p:sp>
      <p:sp>
        <p:nvSpPr>
          <p:cNvPr id="61443" name="Rectangle 3"/>
          <p:cNvSpPr>
            <a:spLocks noGrp="1"/>
          </p:cNvSpPr>
          <p:nvPr>
            <p:ph idx="1"/>
          </p:nvPr>
        </p:nvSpPr>
        <p:spPr>
          <a:xfrm>
            <a:off x="457200" y="1676400"/>
            <a:ext cx="8153400" cy="4762500"/>
          </a:xfrm>
        </p:spPr>
        <p:txBody>
          <a:bodyPr vert="horz" wrap="square" lIns="92075" tIns="46038" rIns="92075" bIns="46038" anchor="t" anchorCtr="0"/>
          <a:p>
            <a:pPr eaLnBrk="1" hangingPunct="1"/>
            <a:r>
              <a:rPr lang="en-US" altLang="id-ID" sz="3600" b="1" dirty="0">
                <a:solidFill>
                  <a:schemeClr val="tx2"/>
                </a:solidFill>
              </a:rPr>
              <a:t>If Prescott Corporation issues preferred stock, it will pay a dividend of </a:t>
            </a:r>
            <a:r>
              <a:rPr lang="en-US" altLang="id-ID" sz="3600" b="1" dirty="0">
                <a:solidFill>
                  <a:srgbClr val="FF0000"/>
                </a:solidFill>
              </a:rPr>
              <a:t>$8</a:t>
            </a:r>
            <a:r>
              <a:rPr lang="en-US" altLang="id-ID" sz="3600" b="1" dirty="0">
                <a:solidFill>
                  <a:schemeClr val="tx2"/>
                </a:solidFill>
              </a:rPr>
              <a:t> per year and should be valued at </a:t>
            </a:r>
            <a:r>
              <a:rPr lang="en-US" altLang="id-ID" sz="3600" b="1" dirty="0">
                <a:solidFill>
                  <a:srgbClr val="FF0000"/>
                </a:solidFill>
              </a:rPr>
              <a:t>$75 </a:t>
            </a:r>
            <a:r>
              <a:rPr lang="en-US" altLang="id-ID" sz="3600" b="1" dirty="0">
                <a:solidFill>
                  <a:schemeClr val="tx2"/>
                </a:solidFill>
              </a:rPr>
              <a:t>per share.  If flotation costs amount to </a:t>
            </a:r>
            <a:r>
              <a:rPr lang="en-US" altLang="id-ID" sz="3600" b="1" dirty="0">
                <a:solidFill>
                  <a:srgbClr val="FF0000"/>
                </a:solidFill>
              </a:rPr>
              <a:t>$1</a:t>
            </a:r>
            <a:r>
              <a:rPr lang="en-US" altLang="id-ID" sz="3600" b="1" dirty="0">
                <a:solidFill>
                  <a:schemeClr val="tx2"/>
                </a:solidFill>
              </a:rPr>
              <a:t> per share, what is the cost of preferred stock for Prescott?</a:t>
            </a:r>
            <a:endParaRPr lang="en-US" altLang="id-ID" sz="3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charRg st="0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charRg st="0" end="2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AutoShape 2"/>
          <p:cNvSpPr/>
          <p:nvPr/>
        </p:nvSpPr>
        <p:spPr>
          <a:xfrm>
            <a:off x="4270375" y="2254250"/>
            <a:ext cx="3987800" cy="3721100"/>
          </a:xfrm>
          <a:prstGeom prst="roundRect">
            <a:avLst>
              <a:gd name="adj" fmla="val 12495"/>
            </a:avLst>
          </a:prstGeom>
          <a:solidFill>
            <a:schemeClr val="bg2"/>
          </a:solidFill>
          <a:ln w="50800" cap="flat" cmpd="sng">
            <a:solidFill>
              <a:srgbClr val="000066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>
          <a:xfrm>
            <a:off x="628650" y="2362200"/>
            <a:ext cx="8153400" cy="3733800"/>
          </a:xfrm>
        </p:spPr>
        <p:txBody>
          <a:bodyPr vert="horz" wrap="square" lIns="92075" tIns="46038" rIns="92075" bIns="46038" anchor="t" anchorCtr="0"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u="sng" dirty="0"/>
              <a:t>Assets                              Liabilities &amp; Equity</a:t>
            </a:r>
            <a:endParaRPr lang="en-US" altLang="id-ID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Current Assets                 Current Liabilities</a:t>
            </a: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Fixed Assets                      Long-term Debt</a:t>
            </a: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                                           Preferred Stock</a:t>
            </a: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                                           Common Equity</a:t>
            </a: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b="1" dirty="0">
              <a:solidFill>
                <a:schemeClr val="tx2"/>
              </a:solidFill>
            </a:endParaRPr>
          </a:p>
        </p:txBody>
      </p:sp>
      <p:sp>
        <p:nvSpPr>
          <p:cNvPr id="16388" name="Line 4"/>
          <p:cNvSpPr/>
          <p:nvPr/>
        </p:nvSpPr>
        <p:spPr>
          <a:xfrm>
            <a:off x="4095750" y="2857500"/>
            <a:ext cx="0" cy="3009900"/>
          </a:xfrm>
          <a:prstGeom prst="line">
            <a:avLst/>
          </a:prstGeom>
          <a:ln w="508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6389" name="Rectangle 5"/>
          <p:cNvSpPr/>
          <p:nvPr/>
        </p:nvSpPr>
        <p:spPr>
          <a:xfrm>
            <a:off x="3124200" y="531813"/>
            <a:ext cx="4578350" cy="64135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2075" tIns="46038" rIns="92075" bIns="46038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r>
              <a:rPr lang="en-US" altLang="id-ID" sz="36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The financing decision</a:t>
            </a:r>
            <a:endParaRPr lang="en-US" altLang="id-ID" sz="3600" b="1" dirty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0" name="Line 6"/>
          <p:cNvSpPr/>
          <p:nvPr/>
        </p:nvSpPr>
        <p:spPr>
          <a:xfrm>
            <a:off x="5178425" y="1066800"/>
            <a:ext cx="514350" cy="1085850"/>
          </a:xfrm>
          <a:prstGeom prst="line">
            <a:avLst/>
          </a:prstGeom>
          <a:ln w="50800" cap="flat" cmpd="sng">
            <a:solidFill>
              <a:srgbClr val="000066"/>
            </a:solidFill>
            <a:prstDash val="solid"/>
            <a:headEnd type="none" w="sm" len="sm"/>
            <a:tailEnd type="stealth" w="med" len="lg"/>
          </a:ln>
        </p:spPr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7106" name="Object 4"/>
          <p:cNvGraphicFramePr>
            <a:graphicFrameLocks noChangeAspect="1"/>
          </p:cNvGraphicFramePr>
          <p:nvPr/>
        </p:nvGraphicFramePr>
        <p:xfrm>
          <a:off x="1828800" y="1447800"/>
          <a:ext cx="4643438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1384300" imgH="431800" progId="Equation.3">
                  <p:embed/>
                </p:oleObj>
              </mc:Choice>
              <mc:Fallback>
                <p:oleObj name="" r:id="rId1" imgW="1384300" imgH="431800" progId="Equation.3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828800" y="1447800"/>
                        <a:ext cx="4643438" cy="1447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7" name="Object 5"/>
          <p:cNvGraphicFramePr>
            <a:graphicFrameLocks noChangeAspect="1"/>
          </p:cNvGraphicFramePr>
          <p:nvPr/>
        </p:nvGraphicFramePr>
        <p:xfrm>
          <a:off x="1944688" y="3429000"/>
          <a:ext cx="4811712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3" imgW="1307465" imgH="393700" progId="Equation.3">
                  <p:embed/>
                </p:oleObj>
              </mc:Choice>
              <mc:Fallback>
                <p:oleObj name="" r:id="rId3" imgW="1307465" imgH="393700" progId="Equation.3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44688" y="3429000"/>
                        <a:ext cx="4811712" cy="1447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Rectangle 2"/>
          <p:cNvSpPr>
            <a:spLocks noGrp="1"/>
          </p:cNvSpPr>
          <p:nvPr>
            <p:ph type="title"/>
          </p:nvPr>
        </p:nvSpPr>
        <p:spPr>
          <a:xfrm>
            <a:off x="1447800" y="609600"/>
            <a:ext cx="5645150" cy="901700"/>
          </a:xfrm>
          <a:ln w="12700"/>
        </p:spPr>
        <p:txBody>
          <a:bodyPr vert="horz" wrap="square" lIns="92075" tIns="46038" rIns="92075" bIns="46038" anchor="ctr" anchorCtr="0"/>
          <a:p>
            <a:pPr eaLnBrk="1" hangingPunct="1"/>
            <a:r>
              <a:rPr lang="en-US" altLang="id-ID" sz="4000" b="1" dirty="0"/>
              <a:t>Cost of Common </a:t>
            </a:r>
            <a:r>
              <a:rPr lang="id-ID" altLang="id-ID" sz="4000" b="1" dirty="0"/>
              <a:t>Equity</a:t>
            </a:r>
            <a:endParaRPr lang="en-US" altLang="id-ID" sz="4000" b="1" dirty="0"/>
          </a:p>
        </p:txBody>
      </p:sp>
      <p:sp>
        <p:nvSpPr>
          <p:cNvPr id="65539" name="Rectangle 3"/>
          <p:cNvSpPr>
            <a:spLocks noGrp="1"/>
          </p:cNvSpPr>
          <p:nvPr>
            <p:ph idx="1"/>
          </p:nvPr>
        </p:nvSpPr>
        <p:spPr>
          <a:xfrm>
            <a:off x="304800" y="1460500"/>
            <a:ext cx="8534400" cy="5626100"/>
          </a:xfrm>
        </p:spPr>
        <p:txBody>
          <a:bodyPr vert="horz" wrap="square" lIns="92075" tIns="46038" rIns="92075" bIns="46038" anchor="t" anchorCtr="0"/>
          <a:p>
            <a:pPr eaLnBrk="1" hangingPunct="1">
              <a:buFontTx/>
              <a:buNone/>
            </a:pPr>
            <a:r>
              <a:rPr lang="en-US" altLang="id-ID" sz="3600" b="1" dirty="0">
                <a:solidFill>
                  <a:schemeClr val="tx2"/>
                </a:solidFill>
              </a:rPr>
              <a:t>There are two sources of Common Equity:</a:t>
            </a:r>
            <a:endParaRPr lang="en-US" altLang="id-ID" sz="3600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sz="1400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3600" b="1" dirty="0">
                <a:solidFill>
                  <a:schemeClr val="tx2"/>
                </a:solidFill>
              </a:rPr>
              <a:t>1) </a:t>
            </a:r>
            <a:r>
              <a:rPr lang="en-US" altLang="id-ID" sz="3600" b="1" dirty="0">
                <a:solidFill>
                  <a:srgbClr val="FF0000"/>
                </a:solidFill>
              </a:rPr>
              <a:t>Internal common equity  </a:t>
            </a:r>
            <a:r>
              <a:rPr lang="en-US" altLang="id-ID" sz="3600" b="1" dirty="0">
                <a:solidFill>
                  <a:schemeClr val="tx2"/>
                </a:solidFill>
              </a:rPr>
              <a:t>(retained earnings).</a:t>
            </a:r>
            <a:endParaRPr lang="en-US" altLang="id-ID" sz="3600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sz="1400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3600" b="1" dirty="0">
                <a:solidFill>
                  <a:schemeClr val="tx2"/>
                </a:solidFill>
              </a:rPr>
              <a:t>2) </a:t>
            </a:r>
            <a:r>
              <a:rPr lang="en-US" altLang="id-ID" sz="3600" b="1" dirty="0">
                <a:solidFill>
                  <a:srgbClr val="FF0000"/>
                </a:solidFill>
              </a:rPr>
              <a:t>External common equity  </a:t>
            </a:r>
            <a:r>
              <a:rPr lang="en-US" altLang="id-ID" sz="3600" b="1" dirty="0">
                <a:solidFill>
                  <a:schemeClr val="tx2"/>
                </a:solidFill>
              </a:rPr>
              <a:t>(new common stock issue).</a:t>
            </a:r>
            <a:endParaRPr lang="en-US" altLang="id-ID" sz="3600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sz="1600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3600" b="1" dirty="0"/>
              <a:t>Do these two sources have the same cost?</a:t>
            </a:r>
            <a:endParaRPr lang="en-US" altLang="id-ID" sz="36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charRg st="41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5539">
                                            <p:txEl>
                                              <p:charRg st="41" end="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charRg st="90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5539">
                                            <p:txEl>
                                              <p:charRg st="90" end="1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charRg st="144" end="1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5539">
                                            <p:txEl>
                                              <p:charRg st="144" end="1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Rectangle 2"/>
          <p:cNvSpPr>
            <a:spLocks noGrp="1"/>
          </p:cNvSpPr>
          <p:nvPr>
            <p:ph type="title"/>
          </p:nvPr>
        </p:nvSpPr>
        <p:spPr>
          <a:xfrm>
            <a:off x="1447800" y="533400"/>
            <a:ext cx="5892800" cy="806450"/>
          </a:xfrm>
          <a:ln w="12700"/>
        </p:spPr>
        <p:txBody>
          <a:bodyPr vert="horz" wrap="square" lIns="92075" tIns="46038" rIns="92075" bIns="46038" anchor="ctr" anchorCtr="0"/>
          <a:p>
            <a:pPr eaLnBrk="1" hangingPunct="1"/>
            <a:r>
              <a:rPr lang="en-US" altLang="id-ID" b="1" dirty="0"/>
              <a:t>Cost of Internal Equity</a:t>
            </a:r>
            <a:endParaRPr lang="en-US" altLang="id-ID" b="1" dirty="0"/>
          </a:p>
        </p:txBody>
      </p:sp>
      <p:sp>
        <p:nvSpPr>
          <p:cNvPr id="69635" name="Rectangle 3"/>
          <p:cNvSpPr>
            <a:spLocks noGrp="1"/>
          </p:cNvSpPr>
          <p:nvPr>
            <p:ph idx="1"/>
          </p:nvPr>
        </p:nvSpPr>
        <p:spPr>
          <a:xfrm>
            <a:off x="609600" y="1371600"/>
            <a:ext cx="7962900" cy="5124450"/>
          </a:xfrm>
        </p:spPr>
        <p:txBody>
          <a:bodyPr vert="horz" wrap="square" lIns="92075" tIns="46038" rIns="92075" bIns="46038" anchor="t" anchorCtr="0"/>
          <a:p>
            <a:pPr eaLnBrk="1" hangingPunct="1"/>
            <a:r>
              <a:rPr lang="en-US" altLang="id-ID" sz="3600" b="1" dirty="0">
                <a:solidFill>
                  <a:schemeClr val="tx2"/>
                </a:solidFill>
              </a:rPr>
              <a:t>Since the stockholders own the firm’s retained earnings, the cost is simply the stockholders’ required rate of return.</a:t>
            </a:r>
            <a:endParaRPr lang="en-US" altLang="id-ID" sz="3600" b="1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id-ID" sz="3600" b="1" dirty="0">
                <a:solidFill>
                  <a:srgbClr val="FF0000"/>
                </a:solidFill>
              </a:rPr>
              <a:t>Why?</a:t>
            </a:r>
            <a:endParaRPr lang="en-US" altLang="id-ID" sz="3600" b="1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id-ID" sz="3600" b="1" dirty="0">
                <a:solidFill>
                  <a:schemeClr val="tx2"/>
                </a:solidFill>
              </a:rPr>
              <a:t>If managers are investing stockholders’ funds, stockholders will expect to earn an acceptable rate of return.</a:t>
            </a:r>
            <a:endParaRPr lang="en-US" altLang="id-ID" sz="3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charRg st="0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charRg st="0" end="1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charRg st="119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charRg st="119" end="1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charRg st="124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9635">
                                            <p:txEl>
                                              <p:charRg st="124" end="2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Rectangle 1026"/>
          <p:cNvSpPr>
            <a:spLocks noGrp="1"/>
          </p:cNvSpPr>
          <p:nvPr>
            <p:ph type="title"/>
          </p:nvPr>
        </p:nvSpPr>
        <p:spPr>
          <a:xfrm>
            <a:off x="1449388" y="641350"/>
            <a:ext cx="5995987" cy="882650"/>
          </a:xfrm>
          <a:ln w="12700"/>
        </p:spPr>
        <p:txBody>
          <a:bodyPr vert="horz" wrap="square" lIns="92075" tIns="46038" rIns="92075" bIns="46038" anchor="ctr" anchorCtr="0"/>
          <a:p>
            <a:pPr eaLnBrk="1" hangingPunct="1"/>
            <a:r>
              <a:rPr lang="en-US" altLang="id-ID" b="1" dirty="0"/>
              <a:t>Cost of Internal Equity</a:t>
            </a:r>
            <a:endParaRPr lang="en-US" altLang="id-ID" b="1" dirty="0"/>
          </a:p>
        </p:txBody>
      </p:sp>
      <p:sp>
        <p:nvSpPr>
          <p:cNvPr id="52227" name="Rectangle 1027"/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685800"/>
          </a:xfrm>
        </p:spPr>
        <p:txBody>
          <a:bodyPr vert="horz" wrap="square" lIns="92075" tIns="46038" rIns="92075" bIns="46038" anchor="t" anchorCtr="0"/>
          <a:p>
            <a:pPr eaLnBrk="1" hangingPunct="1">
              <a:buFont typeface="Wingdings" panose="05000000000000000000" pitchFamily="2" charset="2"/>
              <a:buNone/>
            </a:pPr>
            <a:r>
              <a:rPr lang="id-ID" altLang="id-ID" sz="3600" b="1" dirty="0">
                <a:solidFill>
                  <a:schemeClr val="tx2"/>
                </a:solidFill>
              </a:rPr>
              <a:t>Retained Earnings:</a:t>
            </a:r>
            <a:endParaRPr lang="en-US" altLang="id-ID" sz="3600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sz="36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3600" b="1" dirty="0"/>
              <a:t>       </a:t>
            </a:r>
            <a:endParaRPr lang="en-US" altLang="id-ID" sz="3600" b="1" dirty="0"/>
          </a:p>
        </p:txBody>
      </p:sp>
      <p:graphicFrame>
        <p:nvGraphicFramePr>
          <p:cNvPr id="52228" name="Object 9"/>
          <p:cNvGraphicFramePr>
            <a:graphicFrameLocks noChangeAspect="1"/>
          </p:cNvGraphicFramePr>
          <p:nvPr/>
        </p:nvGraphicFramePr>
        <p:xfrm>
          <a:off x="2438400" y="4592638"/>
          <a:ext cx="2667000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914400" imgH="228600" progId="Equation.3">
                  <p:embed/>
                </p:oleObj>
              </mc:Choice>
              <mc:Fallback>
                <p:oleObj name="" r:id="rId1" imgW="914400" imgH="228600" progId="Equation.3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438400" y="4592638"/>
                        <a:ext cx="2667000" cy="6683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4600" y="2837347"/>
            <a:ext cx="3048000" cy="113127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ID" kern="1200" cap="none" spc="0" normalizeH="0" baseline="0" noProof="0">
                <a:noFill/>
                <a:latin typeface="Arial" panose="020B0604020202020204" pitchFamily="34" charset="0"/>
                <a:ea typeface="+mn-ea"/>
                <a:cs typeface="+mn-cs"/>
              </a:rPr>
              <a:t> </a:t>
            </a:r>
            <a:endParaRPr kumimoji="0" lang="en-ID" kern="1200" cap="none" spc="0" normalizeH="0" baseline="0" noProof="0">
              <a:noFill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4" name="Rectangle 3"/>
          <p:cNvSpPr/>
          <p:nvPr/>
        </p:nvSpPr>
        <p:spPr>
          <a:xfrm>
            <a:off x="609600" y="762000"/>
            <a:ext cx="8305800" cy="3540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3500" lvl="0" indent="0">
              <a:spcBef>
                <a:spcPct val="0"/>
              </a:spcBef>
              <a:buFontTx/>
              <a:buNone/>
            </a:pPr>
            <a:r>
              <a:rPr lang="id-ID" altLang="id-ID" sz="2800" dirty="0">
                <a:latin typeface="Arial" panose="020B0604020202020204" pitchFamily="34" charset="0"/>
              </a:rPr>
              <a:t>Pada bulan Juli 2002, saham biasa PT. </a:t>
            </a:r>
            <a:r>
              <a:rPr lang="en-US" altLang="id-ID" sz="2800" dirty="0">
                <a:latin typeface="Arial" panose="020B0604020202020204" pitchFamily="34" charset="0"/>
              </a:rPr>
              <a:t>XYZ </a:t>
            </a:r>
            <a:r>
              <a:rPr lang="id-ID" altLang="id-ID" sz="2800" dirty="0">
                <a:latin typeface="Arial" panose="020B0604020202020204" pitchFamily="34" charset="0"/>
              </a:rPr>
              <a:t>ditutup pada $54.40 per lembar. Pada tahun 2001 PT. </a:t>
            </a:r>
            <a:r>
              <a:rPr lang="en-US" altLang="id-ID" sz="2800" dirty="0">
                <a:latin typeface="Arial" panose="020B0604020202020204" pitchFamily="34" charset="0"/>
              </a:rPr>
              <a:t>XYZ</a:t>
            </a:r>
            <a:r>
              <a:rPr lang="id-ID" altLang="id-ID" sz="2800" dirty="0">
                <a:latin typeface="Arial" panose="020B0604020202020204" pitchFamily="34" charset="0"/>
              </a:rPr>
              <a:t> membayar dividen sebesar $0.28. jika dividen diharapkan akan tumbuh sebesar 14,6% per tahun di masa yang akan datang. Berapakah tingkat pengembalian yang dikehendaki investor jika tambahan modal diperoleh dari retained earnings? </a:t>
            </a:r>
            <a:endParaRPr lang="id-ID" altLang="id-ID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7620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id-ID" sz="3200" b="1" i="0" u="sng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Capital Asset Pricing Model (CAPM)</a:t>
            </a:r>
            <a:endParaRPr kumimoji="0" lang="en-US" altLang="id-ID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5299" name="Object 8"/>
          <p:cNvGraphicFramePr>
            <a:graphicFrameLocks noChangeAspect="1"/>
          </p:cNvGraphicFramePr>
          <p:nvPr/>
        </p:nvGraphicFramePr>
        <p:xfrm>
          <a:off x="1219200" y="1920875"/>
          <a:ext cx="56292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" imgW="1371600" imgH="241300" progId="Equation.3">
                  <p:embed/>
                </p:oleObj>
              </mc:Choice>
              <mc:Fallback>
                <p:oleObj name="" r:id="rId1" imgW="1371600" imgH="241300" progId="Equation.3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219200" y="1920875"/>
                        <a:ext cx="5629275" cy="990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/>
          <p:nvPr/>
        </p:nvSpPr>
        <p:spPr bwMode="auto">
          <a:xfrm>
            <a:off x="762000" y="3352800"/>
            <a:ext cx="8229600" cy="20875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>
              <a:buNone/>
            </a:pPr>
            <a:r>
              <a:rPr lang="id-ID" altLang="x-none" dirty="0"/>
              <a:t>Notation :</a:t>
            </a:r>
            <a:endParaRPr lang="id-ID" altLang="x-none" dirty="0"/>
          </a:p>
          <a:p>
            <a:pPr marL="342900" lvl="0" indent="-342900"/>
            <a:r>
              <a:rPr lang="id-ID" altLang="x-none" dirty="0"/>
              <a:t>k</a:t>
            </a:r>
            <a:r>
              <a:rPr lang="id-ID" altLang="x-none" sz="2400" dirty="0"/>
              <a:t>j</a:t>
            </a:r>
            <a:r>
              <a:rPr lang="id-ID" altLang="x-none" dirty="0"/>
              <a:t> 	= 	cost of internal common equity </a:t>
            </a:r>
            <a:endParaRPr lang="id-ID" altLang="x-none" dirty="0"/>
          </a:p>
          <a:p>
            <a:pPr marL="342900" lvl="0" indent="-342900"/>
            <a:r>
              <a:rPr lang="id-ID" altLang="x-none" dirty="0"/>
              <a:t>k</a:t>
            </a:r>
            <a:r>
              <a:rPr lang="id-ID" altLang="x-none" baseline="-25000" dirty="0"/>
              <a:t>rf </a:t>
            </a:r>
            <a:r>
              <a:rPr lang="id-ID" altLang="x-none" dirty="0"/>
              <a:t>	= 	risk free rate</a:t>
            </a:r>
            <a:endParaRPr lang="id-ID" altLang="x-none" dirty="0"/>
          </a:p>
          <a:p>
            <a:pPr marL="342900" lvl="0" indent="-342900"/>
            <a:r>
              <a:rPr lang="id-ID" altLang="x-none" dirty="0"/>
              <a:t>k</a:t>
            </a:r>
            <a:r>
              <a:rPr lang="id-ID" altLang="x-none" baseline="-25000" dirty="0"/>
              <a:t>m</a:t>
            </a:r>
            <a:r>
              <a:rPr lang="id-ID" altLang="x-none" dirty="0"/>
              <a:t> 	= 	expected market return</a:t>
            </a:r>
            <a:endParaRPr lang="id-ID" altLang="x-none" dirty="0"/>
          </a:p>
          <a:p>
            <a:pPr marL="342900" lvl="0" indent="-342900"/>
            <a:r>
              <a:rPr lang="el-GR" altLang="x-none" dirty="0">
                <a:cs typeface="Calibri" panose="020F0502020204030204" pitchFamily="34" charset="0"/>
              </a:rPr>
              <a:t>β</a:t>
            </a:r>
            <a:r>
              <a:rPr lang="id-ID" altLang="x-none" dirty="0">
                <a:cs typeface="Calibri" panose="020F0502020204030204" pitchFamily="34" charset="0"/>
              </a:rPr>
              <a:t>	=	systematic risk of common stock (beta)</a:t>
            </a:r>
            <a:endParaRPr lang="id-ID" altLang="x-none" dirty="0">
              <a:cs typeface="Calibri" panose="020F0502020204030204" pitchFamily="34" charset="0"/>
            </a:endParaRPr>
          </a:p>
          <a:p>
            <a:pPr marL="342900" lvl="0" indent="-342900">
              <a:buNone/>
            </a:pPr>
            <a:endParaRPr lang="id-ID" altLang="x-none" dirty="0"/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2" name="Rectangle 1028"/>
          <p:cNvSpPr>
            <a:spLocks noGrp="1"/>
          </p:cNvSpPr>
          <p:nvPr>
            <p:ph type="title"/>
          </p:nvPr>
        </p:nvSpPr>
        <p:spPr>
          <a:xfrm>
            <a:off x="1371600" y="533400"/>
            <a:ext cx="5995988" cy="882650"/>
          </a:xfrm>
          <a:ln w="12700"/>
        </p:spPr>
        <p:txBody>
          <a:bodyPr vert="horz" wrap="square" lIns="92075" tIns="46038" rIns="92075" bIns="46038" anchor="ctr" anchorCtr="0"/>
          <a:p>
            <a:pPr eaLnBrk="1" hangingPunct="1"/>
            <a:r>
              <a:rPr lang="en-US" altLang="id-ID" b="1" dirty="0"/>
              <a:t>Cost of External Equity</a:t>
            </a:r>
            <a:endParaRPr lang="en-US" altLang="id-ID" b="1" dirty="0"/>
          </a:p>
        </p:txBody>
      </p:sp>
      <p:sp>
        <p:nvSpPr>
          <p:cNvPr id="56323" name="Rectangle 1026"/>
          <p:cNvSpPr>
            <a:spLocks noGrp="1"/>
          </p:cNvSpPr>
          <p:nvPr>
            <p:ph idx="1"/>
          </p:nvPr>
        </p:nvSpPr>
        <p:spPr>
          <a:xfrm>
            <a:off x="228600" y="1600200"/>
            <a:ext cx="8553450" cy="762000"/>
          </a:xfrm>
        </p:spPr>
        <p:txBody>
          <a:bodyPr vert="horz" wrap="square" lIns="92075" tIns="46038" rIns="92075" bIns="46038" anchor="t" anchorCtr="0"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3600" b="1" dirty="0"/>
              <a:t> </a:t>
            </a:r>
            <a:r>
              <a:rPr lang="id-ID" altLang="id-ID" sz="3600" b="1" u="sng" dirty="0"/>
              <a:t>New </a:t>
            </a:r>
            <a:r>
              <a:rPr lang="id-ID" altLang="id-ID" b="1" u="sng" dirty="0"/>
              <a:t>Common Stock</a:t>
            </a:r>
            <a:endParaRPr lang="en-US" altLang="id-ID" b="1" u="sng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sz="36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3600" b="1" dirty="0"/>
              <a:t>     </a:t>
            </a:r>
            <a:endParaRPr lang="en-US" altLang="id-ID" sz="4400" b="1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sz="3600" b="1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sz="3600" b="1" dirty="0"/>
          </a:p>
        </p:txBody>
      </p:sp>
      <p:sp>
        <p:nvSpPr>
          <p:cNvPr id="54278" name="Rectangle 103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61950" y="5057775"/>
            <a:ext cx="8553450" cy="1077913"/>
          </a:xfrm>
          <a:prstGeom prst="rect">
            <a:avLst/>
          </a:prstGeom>
          <a:blipFill>
            <a:blip r:embed="rId1"/>
            <a:stretch>
              <a:fillRect l="-1781" t="-7910" b="-16949"/>
            </a:stretch>
          </a:blipFill>
          <a:ln>
            <a:noFill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sz="1800" b="0" i="0" u="none" strike="noStrike" kern="1200" cap="none" spc="0" normalizeH="0" baseline="0" noProof="0">
                <a:ln>
                  <a:noFill/>
                </a:ln>
                <a:noFill/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  <a:endParaRPr kumimoji="0" lang="en-ID" sz="1800" b="0" i="0" u="none" strike="noStrike" kern="1200" cap="none" spc="0" normalizeH="0" baseline="0" noProof="0">
              <a:ln>
                <a:noFill/>
              </a:ln>
              <a:noFill/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6325" name="Line 1033"/>
          <p:cNvSpPr/>
          <p:nvPr/>
        </p:nvSpPr>
        <p:spPr>
          <a:xfrm flipH="1" flipV="1">
            <a:off x="1905000" y="4495800"/>
            <a:ext cx="700088" cy="704850"/>
          </a:xfrm>
          <a:prstGeom prst="line">
            <a:avLst/>
          </a:prstGeom>
          <a:ln w="50800" cap="flat" cmpd="sng">
            <a:solidFill>
              <a:srgbClr val="FFFFFF"/>
            </a:solidFill>
            <a:prstDash val="solid"/>
            <a:headEnd type="none" w="sm" len="sm"/>
            <a:tailEnd type="stealth" w="med" len="lg"/>
          </a:ln>
        </p:spPr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398998" y="2863781"/>
            <a:ext cx="5571162" cy="1130438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ID" kern="1200" cap="none" spc="0" normalizeH="0" baseline="0" noProof="0">
                <a:noFill/>
                <a:latin typeface="Arial" panose="020B0604020202020204" pitchFamily="34" charset="0"/>
                <a:ea typeface="+mn-ea"/>
                <a:cs typeface="+mn-cs"/>
              </a:rPr>
              <a:t> </a:t>
            </a:r>
            <a:endParaRPr kumimoji="0" lang="en-ID" kern="1200" cap="none" spc="0" normalizeH="0" baseline="0" noProof="0">
              <a:noFill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r>
              <a:rPr lang="id-ID" altLang="id-ID" dirty="0"/>
              <a:t>Contoh soal lanjutan</a:t>
            </a:r>
            <a:endParaRPr lang="id-ID" altLang="id-ID" dirty="0"/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752600"/>
          </a:xfrm>
        </p:spPr>
        <p:txBody>
          <a:bodyPr vert="horz" wrap="square" lIns="91440" tIns="45720" rIns="91440" bIns="45720" anchor="t" anchorCtr="0"/>
          <a:p>
            <a:pPr marL="63500" indent="0">
              <a:buNone/>
            </a:pPr>
            <a:r>
              <a:rPr lang="id-ID" altLang="id-ID" sz="2800" dirty="0"/>
              <a:t>Jika PT.</a:t>
            </a:r>
            <a:r>
              <a:rPr lang="en-US" altLang="id-ID" sz="2800" dirty="0"/>
              <a:t> XYZ</a:t>
            </a:r>
            <a:r>
              <a:rPr lang="id-ID" altLang="id-ID" sz="2800" dirty="0"/>
              <a:t> memutuskan untuk menerbitkan saham biasa baru, dengan biaya penerbitan sebesar 6% dari harga saham per lembar, berapakah biaya modal dari saham biasa?</a:t>
            </a:r>
            <a:endParaRPr lang="id-ID" altLang="id-ID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0450" y="533400"/>
            <a:ext cx="7023100" cy="609600"/>
          </a:xfrm>
        </p:spPr>
        <p:txBody>
          <a:bodyPr vert="horz" wrap="square" lIns="92075" tIns="46038" rIns="92075" bIns="46038" numCol="1" rtlCol="0" anchor="ctr" anchorCtr="0" compatLnSpc="1">
            <a:normAutofit fontScale="90000"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Weighted </a:t>
            </a:r>
            <a:r>
              <a:rPr kumimoji="0" lang="id-ID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Average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Cost of Capital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6019" name="Rectangle 3"/>
          <p:cNvSpPr>
            <a:spLocks noGrp="1"/>
          </p:cNvSpPr>
          <p:nvPr>
            <p:ph idx="1"/>
          </p:nvPr>
        </p:nvSpPr>
        <p:spPr>
          <a:xfrm>
            <a:off x="492125" y="1571625"/>
            <a:ext cx="8229600" cy="1784350"/>
          </a:xfrm>
        </p:spPr>
        <p:txBody>
          <a:bodyPr vert="horz" wrap="square" lIns="92075" tIns="46038" rIns="92075" bIns="46038" anchor="t" anchorCtr="0"/>
          <a:p>
            <a:pPr eaLnBrk="1" hangingPunct="1"/>
            <a:r>
              <a:rPr lang="en-US" altLang="id-ID" sz="2800" b="1" dirty="0"/>
              <a:t>The weighted cost of capital is just the weighted average cost of all of the financing sources.</a:t>
            </a:r>
            <a:endParaRPr lang="en-US" altLang="id-ID" sz="2800" b="1" dirty="0"/>
          </a:p>
        </p:txBody>
      </p:sp>
      <p:sp>
        <p:nvSpPr>
          <p:cNvPr id="59396" name="Content Placeholder 2"/>
          <p:cNvSpPr txBox="1"/>
          <p:nvPr/>
        </p:nvSpPr>
        <p:spPr>
          <a:xfrm>
            <a:off x="457200" y="3535363"/>
            <a:ext cx="8229600" cy="26257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defTabSz="914400" eaLnBrk="1" hangingPunct="1">
              <a:buNone/>
              <a:tabLst>
                <a:tab pos="901700" algn="l"/>
                <a:tab pos="1250950" algn="l"/>
              </a:tabLst>
            </a:pPr>
            <a:r>
              <a:rPr lang="id-ID" altLang="id-ID" sz="2400" dirty="0"/>
              <a:t>Notation :</a:t>
            </a:r>
            <a:endParaRPr lang="id-ID" altLang="id-ID" sz="2400" dirty="0"/>
          </a:p>
          <a:p>
            <a:pPr marL="342900" lvl="0" indent="-342900" defTabSz="914400" eaLnBrk="1" hangingPunct="1">
              <a:tabLst>
                <a:tab pos="901700" algn="l"/>
                <a:tab pos="1250950" algn="l"/>
              </a:tabLst>
            </a:pPr>
            <a:r>
              <a:rPr lang="id-ID" altLang="id-ID" sz="2400" dirty="0"/>
              <a:t>w 	=	weight / total market value = target capital structure</a:t>
            </a:r>
            <a:endParaRPr lang="id-ID" altLang="id-ID" sz="2400" dirty="0"/>
          </a:p>
          <a:p>
            <a:pPr marL="342900" lvl="0" indent="-342900" defTabSz="914400" eaLnBrk="1" hangingPunct="1">
              <a:tabLst>
                <a:tab pos="901700" algn="l"/>
                <a:tab pos="1250950" algn="l"/>
              </a:tabLst>
            </a:pPr>
            <a:r>
              <a:rPr lang="id-ID" altLang="id-ID" sz="2400" dirty="0"/>
              <a:t>k</a:t>
            </a:r>
            <a:r>
              <a:rPr lang="id-ID" altLang="id-ID" sz="2400" baseline="-25000" dirty="0"/>
              <a:t>d</a:t>
            </a:r>
            <a:r>
              <a:rPr lang="id-ID" altLang="id-ID" sz="2400" dirty="0"/>
              <a:t> 	=	cost of debt after tax</a:t>
            </a:r>
            <a:endParaRPr lang="id-ID" altLang="id-ID" sz="2400" baseline="-25000" dirty="0"/>
          </a:p>
          <a:p>
            <a:pPr marL="342900" lvl="0" indent="-342900" defTabSz="914400" eaLnBrk="1" hangingPunct="1">
              <a:tabLst>
                <a:tab pos="901700" algn="l"/>
                <a:tab pos="1250950" algn="l"/>
              </a:tabLst>
            </a:pPr>
            <a:r>
              <a:rPr lang="id-ID" altLang="id-ID" sz="2400" dirty="0"/>
              <a:t>k</a:t>
            </a:r>
            <a:r>
              <a:rPr lang="id-ID" altLang="id-ID" sz="2400" baseline="-25000" dirty="0"/>
              <a:t>ps 	</a:t>
            </a:r>
            <a:r>
              <a:rPr lang="id-ID" altLang="id-ID" sz="2400" dirty="0"/>
              <a:t>=	cost of preferred stock</a:t>
            </a:r>
            <a:endParaRPr lang="id-ID" altLang="id-ID" sz="2400" baseline="-25000" dirty="0"/>
          </a:p>
          <a:p>
            <a:pPr marL="342900" lvl="0" indent="-342900" defTabSz="914400" eaLnBrk="1" hangingPunct="1">
              <a:tabLst>
                <a:tab pos="901700" algn="l"/>
                <a:tab pos="1250950" algn="l"/>
              </a:tabLst>
            </a:pPr>
            <a:r>
              <a:rPr lang="id-ID" altLang="id-ID" sz="2400" dirty="0"/>
              <a:t>k</a:t>
            </a:r>
            <a:r>
              <a:rPr lang="id-ID" altLang="id-ID" sz="2400" baseline="-25000" dirty="0"/>
              <a:t>cs 	</a:t>
            </a:r>
            <a:r>
              <a:rPr lang="id-ID" altLang="id-ID" sz="2400" dirty="0"/>
              <a:t>=	cost of retained earnings</a:t>
            </a:r>
            <a:endParaRPr lang="id-ID" altLang="id-ID" sz="2400" dirty="0"/>
          </a:p>
          <a:p>
            <a:pPr marL="342900" lvl="0" indent="-342900" defTabSz="914400" eaLnBrk="1" hangingPunct="1">
              <a:tabLst>
                <a:tab pos="901700" algn="l"/>
                <a:tab pos="1250950" algn="l"/>
              </a:tabLst>
            </a:pPr>
            <a:r>
              <a:rPr lang="id-ID" altLang="id-ID" sz="2400" dirty="0"/>
              <a:t>k</a:t>
            </a:r>
            <a:r>
              <a:rPr lang="id-ID" altLang="id-ID" sz="2400" baseline="-25000" dirty="0"/>
              <a:t>ncs</a:t>
            </a:r>
            <a:r>
              <a:rPr lang="id-ID" altLang="id-ID" sz="2400" dirty="0"/>
              <a:t> 	=	cost of new </a:t>
            </a:r>
            <a:r>
              <a:rPr lang="en-US" altLang="id-ID" sz="2400" dirty="0"/>
              <a:t>common </a:t>
            </a:r>
            <a:r>
              <a:rPr lang="id-ID" altLang="id-ID" sz="2400" dirty="0"/>
              <a:t>stock offering</a:t>
            </a:r>
            <a:endParaRPr lang="id-ID" altLang="id-ID" sz="2400" baseline="-25000" dirty="0"/>
          </a:p>
        </p:txBody>
      </p:sp>
      <p:sp>
        <p:nvSpPr>
          <p:cNvPr id="2" name="Rectangle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87325" y="2663917"/>
            <a:ext cx="8839200" cy="521168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sz="1800" b="0" i="0" u="none" strike="noStrike" kern="1200" cap="none" spc="0" normalizeH="0" baseline="0" noProof="0">
                <a:ln>
                  <a:noFill/>
                </a:ln>
                <a:noFill/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  <a:endParaRPr kumimoji="0" lang="en-ID" sz="1800" b="0" i="0" u="none" strike="noStrike" kern="1200" cap="none" spc="0" normalizeH="0" baseline="0" noProof="0">
              <a:ln>
                <a:noFill/>
              </a:ln>
              <a:noFill/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charRg st="0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6019">
                                            <p:txEl>
                                              <p:charRg st="0" end="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r>
              <a:rPr lang="id-ID" altLang="id-ID" dirty="0"/>
              <a:t>Contoh soal </a:t>
            </a:r>
            <a:endParaRPr lang="id-ID" altLang="id-ID" dirty="0"/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marL="63500" indent="0">
              <a:buNone/>
            </a:pPr>
            <a:r>
              <a:rPr lang="id-ID" altLang="id-ID" dirty="0"/>
              <a:t>Target struktur modal QM industries adalah 40% saham biasa, 10% saham preferen dan 50% hutang. Jika biaya modal ekuitas sebesar 18%, biaya modal saham preferen 10%, biaya modal hutang sebelum pajak sebesar 8%, dan tingkat pajak perusahaan sebesar 35%. Berapakah rata-rata tertimbang biaya modal QM Industries?</a:t>
            </a:r>
            <a:endParaRPr lang="id-ID" alt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AutoShape 2"/>
          <p:cNvSpPr/>
          <p:nvPr/>
        </p:nvSpPr>
        <p:spPr>
          <a:xfrm>
            <a:off x="387350" y="2789238"/>
            <a:ext cx="3111500" cy="2482850"/>
          </a:xfrm>
          <a:prstGeom prst="roundRect">
            <a:avLst>
              <a:gd name="adj" fmla="val 12495"/>
            </a:avLst>
          </a:prstGeom>
          <a:solidFill>
            <a:schemeClr val="bg2"/>
          </a:solidFill>
          <a:ln w="50800" cap="flat" cmpd="sng">
            <a:solidFill>
              <a:srgbClr val="00B05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>
          <a:xfrm>
            <a:off x="628650" y="2744788"/>
            <a:ext cx="8153400" cy="3733800"/>
          </a:xfrm>
        </p:spPr>
        <p:txBody>
          <a:bodyPr vert="horz" wrap="square" lIns="92075" tIns="46038" rIns="92075" bIns="46038" anchor="t" anchorCtr="0"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u="sng" dirty="0"/>
              <a:t>Assets                              Liabilities &amp; Equity</a:t>
            </a:r>
            <a:endParaRPr lang="en-US" altLang="id-ID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Current Assets                 Current Liabilities</a:t>
            </a: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Fixed Assets                      Long-term Debt</a:t>
            </a: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                                           Preferred Stock</a:t>
            </a: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                                           Common Equity</a:t>
            </a: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b="1" dirty="0"/>
          </a:p>
        </p:txBody>
      </p:sp>
      <p:sp>
        <p:nvSpPr>
          <p:cNvPr id="18436" name="Line 4"/>
          <p:cNvSpPr/>
          <p:nvPr/>
        </p:nvSpPr>
        <p:spPr>
          <a:xfrm>
            <a:off x="4095750" y="3240088"/>
            <a:ext cx="0" cy="3009900"/>
          </a:xfrm>
          <a:prstGeom prst="line">
            <a:avLst/>
          </a:prstGeom>
          <a:ln w="508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8437" name="Rectangle 5"/>
          <p:cNvSpPr/>
          <p:nvPr/>
        </p:nvSpPr>
        <p:spPr>
          <a:xfrm>
            <a:off x="1260475" y="609600"/>
            <a:ext cx="4883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r>
              <a:rPr lang="en-US" altLang="id-ID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The investment decision</a:t>
            </a:r>
            <a:endParaRPr lang="en-US" altLang="id-ID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8" name="Line 6"/>
          <p:cNvSpPr/>
          <p:nvPr/>
        </p:nvSpPr>
        <p:spPr>
          <a:xfrm flipH="1">
            <a:off x="2209800" y="1144588"/>
            <a:ext cx="1066800" cy="1543050"/>
          </a:xfrm>
          <a:prstGeom prst="line">
            <a:avLst/>
          </a:prstGeom>
          <a:ln w="50800" cap="flat" cmpd="sng">
            <a:solidFill>
              <a:srgbClr val="00B050"/>
            </a:solidFill>
            <a:prstDash val="solid"/>
            <a:headEnd type="none" w="sm" len="sm"/>
            <a:tailEnd type="stealth" w="med" len="lg"/>
          </a:ln>
        </p:spPr>
      </p:sp>
    </p:spTree>
  </p:cSld>
  <p:clrMapOvr>
    <a:masterClrMapping/>
  </p:clrMapOvr>
  <p:transition>
    <p:dissolv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2466" name="Rectangle 2" descr="Purple mesh"/>
          <p:cNvSpPr>
            <a:spLocks noGrp="1"/>
          </p:cNvSpPr>
          <p:nvPr>
            <p:ph type="title"/>
          </p:nvPr>
        </p:nvSpPr>
        <p:spPr>
          <a:xfrm>
            <a:off x="838200" y="468313"/>
            <a:ext cx="7023100" cy="827087"/>
          </a:xfrm>
          <a:ln w="12700"/>
        </p:spPr>
        <p:txBody>
          <a:bodyPr vert="horz" wrap="square" lIns="92075" tIns="46038" rIns="92075" bIns="46038" anchor="ctr" anchorCtr="0"/>
          <a:p>
            <a:pPr eaLnBrk="1" hangingPunct="1"/>
            <a:r>
              <a:rPr lang="en-US" altLang="id-ID" sz="4000" b="1" dirty="0"/>
              <a:t>Weighted Cost of Capital</a:t>
            </a:r>
            <a:endParaRPr lang="en-US" altLang="id-ID" sz="4000" b="1" dirty="0"/>
          </a:p>
        </p:txBody>
      </p:sp>
      <p:sp>
        <p:nvSpPr>
          <p:cNvPr id="88067" name="Rectangle 3" descr="Purple mesh"/>
          <p:cNvSpPr>
            <a:spLocks noGrp="1"/>
          </p:cNvSpPr>
          <p:nvPr>
            <p:ph idx="1"/>
          </p:nvPr>
        </p:nvSpPr>
        <p:spPr>
          <a:xfrm>
            <a:off x="582613" y="1647825"/>
            <a:ext cx="7789862" cy="3754438"/>
          </a:xfrm>
          <a:ln w="12700"/>
        </p:spPr>
        <p:txBody>
          <a:bodyPr vert="horz" wrap="square" lIns="92075" tIns="46038" rIns="92075" bIns="46038" anchor="t" anchorCtr="0"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3600" b="1" dirty="0">
                <a:solidFill>
                  <a:srgbClr val="C00000"/>
                </a:solidFill>
              </a:rPr>
              <a:t>                        </a:t>
            </a:r>
            <a:r>
              <a:rPr lang="id-ID" altLang="id-ID" sz="3600" b="1" dirty="0">
                <a:solidFill>
                  <a:srgbClr val="C00000"/>
                </a:solidFill>
              </a:rPr>
              <a:t>after tax</a:t>
            </a:r>
            <a:r>
              <a:rPr lang="en-US" altLang="id-ID" sz="3600" b="1" dirty="0">
                <a:solidFill>
                  <a:srgbClr val="C00000"/>
                </a:solidFill>
              </a:rPr>
              <a:t> </a:t>
            </a:r>
            <a:r>
              <a:rPr lang="id-ID" altLang="id-ID" sz="3600" b="1" dirty="0">
                <a:solidFill>
                  <a:srgbClr val="C00000"/>
                </a:solidFill>
              </a:rPr>
              <a:t>        </a:t>
            </a:r>
            <a:r>
              <a:rPr lang="en-US" altLang="id-ID" sz="3600" b="1" dirty="0">
                <a:solidFill>
                  <a:srgbClr val="C00000"/>
                </a:solidFill>
              </a:rPr>
              <a:t>Capital</a:t>
            </a:r>
            <a:r>
              <a:rPr lang="en-US" altLang="id-ID" sz="3600" b="1" u="sng" dirty="0">
                <a:solidFill>
                  <a:srgbClr val="C00000"/>
                </a:solidFill>
              </a:rPr>
              <a:t> </a:t>
            </a:r>
            <a:endParaRPr lang="en-US" altLang="id-ID" sz="3600" b="1" u="sng" dirty="0">
              <a:solidFill>
                <a:srgbClr val="C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3600" b="1" u="sng" dirty="0">
                <a:solidFill>
                  <a:srgbClr val="C00000"/>
                </a:solidFill>
              </a:rPr>
              <a:t>Source            Cost </a:t>
            </a:r>
            <a:r>
              <a:rPr lang="id-ID" altLang="id-ID" sz="3600" b="1" u="sng" dirty="0">
                <a:solidFill>
                  <a:srgbClr val="C00000"/>
                </a:solidFill>
              </a:rPr>
              <a:t>               </a:t>
            </a:r>
            <a:r>
              <a:rPr lang="en-US" altLang="id-ID" sz="3600" b="1" u="sng" dirty="0">
                <a:solidFill>
                  <a:srgbClr val="C00000"/>
                </a:solidFill>
              </a:rPr>
              <a:t>Structure</a:t>
            </a:r>
            <a:r>
              <a:rPr lang="en-US" altLang="id-ID" sz="3600" b="1" u="sng" dirty="0">
                <a:solidFill>
                  <a:srgbClr val="FFFFFF"/>
                </a:solidFill>
              </a:rPr>
              <a:t>  </a:t>
            </a:r>
            <a:endParaRPr lang="en-US" altLang="id-ID" sz="3600" b="1" u="sng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3600" b="1" dirty="0">
                <a:solidFill>
                  <a:schemeClr val="tx2"/>
                </a:solidFill>
              </a:rPr>
              <a:t>debt                 6%                    20%</a:t>
            </a:r>
            <a:endParaRPr lang="en-US" altLang="id-ID" sz="3600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3600" b="1" dirty="0">
                <a:solidFill>
                  <a:schemeClr val="tx2"/>
                </a:solidFill>
              </a:rPr>
              <a:t>preferred        10%                  10%</a:t>
            </a:r>
            <a:endParaRPr lang="en-US" altLang="id-ID" sz="3600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3600" b="1" dirty="0">
                <a:solidFill>
                  <a:schemeClr val="tx2"/>
                </a:solidFill>
              </a:rPr>
              <a:t>common          16%                  70%</a:t>
            </a:r>
            <a:endParaRPr lang="en-US" altLang="id-ID" sz="3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charRg st="51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8067">
                                            <p:txEl>
                                              <p:charRg st="51" end="1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charRg st="101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8067">
                                            <p:txEl>
                                              <p:charRg st="101" end="1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charRg st="148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8067">
                                            <p:txEl>
                                              <p:charRg st="148" end="1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charRg st="190" end="2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8067">
                                            <p:txEl>
                                              <p:charRg st="190" end="2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4514" name="Rectangle 3"/>
          <p:cNvSpPr>
            <a:spLocks noGrp="1"/>
          </p:cNvSpPr>
          <p:nvPr>
            <p:ph type="title"/>
          </p:nvPr>
        </p:nvSpPr>
        <p:spPr>
          <a:xfrm>
            <a:off x="914400" y="609600"/>
            <a:ext cx="7004050" cy="1130300"/>
          </a:xfrm>
          <a:ln w="12700"/>
        </p:spPr>
        <p:txBody>
          <a:bodyPr vert="horz" wrap="square" lIns="92075" tIns="46038" rIns="92075" bIns="46038" anchor="ctr" anchorCtr="0"/>
          <a:p>
            <a:pPr eaLnBrk="1" hangingPunct="1"/>
            <a:r>
              <a:rPr lang="en-US" altLang="id-ID" sz="3600" b="1" dirty="0"/>
              <a:t>Weighted Cost of Capital</a:t>
            </a:r>
            <a:br>
              <a:rPr lang="en-US" altLang="id-ID" sz="3600" b="1" dirty="0"/>
            </a:br>
            <a:r>
              <a:rPr lang="en-US" altLang="id-ID" sz="2800" b="1" dirty="0">
                <a:solidFill>
                  <a:srgbClr val="C00000"/>
                </a:solidFill>
              </a:rPr>
              <a:t>(20% debt, 10% preferred, 70% common)</a:t>
            </a:r>
            <a:endParaRPr lang="en-US" altLang="id-ID" sz="2800" b="1" dirty="0">
              <a:solidFill>
                <a:srgbClr val="C00000"/>
              </a:solidFill>
            </a:endParaRPr>
          </a:p>
        </p:txBody>
      </p:sp>
      <p:sp>
        <p:nvSpPr>
          <p:cNvPr id="90114" name="Rectangle 2"/>
          <p:cNvSpPr>
            <a:spLocks noGrp="1"/>
          </p:cNvSpPr>
          <p:nvPr>
            <p:ph idx="1"/>
          </p:nvPr>
        </p:nvSpPr>
        <p:spPr>
          <a:xfrm>
            <a:off x="762000" y="2133600"/>
            <a:ext cx="8226425" cy="2057400"/>
          </a:xfrm>
        </p:spPr>
        <p:txBody>
          <a:bodyPr vert="horz" wrap="square" lIns="92075" tIns="46038" rIns="92075" bIns="46038" anchor="t" anchorCtr="0"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3600" b="1" dirty="0">
                <a:solidFill>
                  <a:srgbClr val="C00000"/>
                </a:solidFill>
              </a:rPr>
              <a:t>Weighted cost of capital =</a:t>
            </a:r>
            <a:endParaRPr lang="en-US" altLang="id-ID" sz="3600" b="1" dirty="0">
              <a:solidFill>
                <a:srgbClr val="C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3600" b="1" dirty="0"/>
              <a:t> .20 (6%) + .10 (10%) + .70 (16%)</a:t>
            </a:r>
            <a:endParaRPr lang="en-US" altLang="id-ID" sz="36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3600" b="1" dirty="0">
                <a:solidFill>
                  <a:schemeClr val="tx2"/>
                </a:solidFill>
              </a:rPr>
              <a:t>= </a:t>
            </a:r>
            <a:r>
              <a:rPr lang="en-US" altLang="id-ID" sz="3600" b="1" dirty="0">
                <a:solidFill>
                  <a:srgbClr val="C00000"/>
                </a:solidFill>
              </a:rPr>
              <a:t>13.4%</a:t>
            </a:r>
            <a:endParaRPr lang="en-US" altLang="id-ID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charRg st="27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0114">
                                            <p:txEl>
                                              <p:charRg st="27" end="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charRg st="61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114">
                                            <p:txEl>
                                              <p:charRg st="61" end="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1816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Dengan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asumsi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struktur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modal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Carter Company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adalah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sbb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Mortgage bonds ($1,000 par) $20,000,000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Preferred stock ($100 par) 5,000,000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 stock ($40 par) 20,000,000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Retained earnings $5,000,000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Dengan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biaya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modal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setelah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pajak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adalah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Biaya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modal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hutang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5,14%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Biaya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modal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saham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preferen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13,40%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Biaya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modal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saham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biasa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17,11%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biaya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modal retained earnings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adalah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16,00%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Berapakah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WACC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Carter Company?</a:t>
            </a:r>
            <a:endParaRPr kumimoji="0" lang="en-ID" sz="2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r>
              <a:rPr lang="id-ID" altLang="id-ID" dirty="0"/>
              <a:t>Contoh Soal</a:t>
            </a:r>
            <a:endParaRPr lang="id-ID" altLang="id-ID" dirty="0"/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895600"/>
          </a:xfrm>
        </p:spPr>
        <p:txBody>
          <a:bodyPr vert="horz" wrap="square" lIns="91440" tIns="45720" rIns="91440" bIns="45720" anchor="t" anchorCtr="0"/>
          <a:p>
            <a:pPr marL="63500" indent="0">
              <a:buNone/>
            </a:pPr>
            <a:r>
              <a:rPr lang="id-ID" altLang="id-ID" dirty="0"/>
              <a:t>Ford Motor Company menerbitkan saham preferen dengan harga penutupan sebesar $23.45 dengan dividen tahunan sebesar $2.25 per lembar. Jika flotation cost sebesar 2%, berapakah biaya modal saham preferen?</a:t>
            </a:r>
            <a:endParaRPr lang="id-ID" altLang="id-ID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8610" name="Rectangle 3"/>
          <p:cNvSpPr/>
          <p:nvPr/>
        </p:nvSpPr>
        <p:spPr>
          <a:xfrm>
            <a:off x="381000" y="1295400"/>
            <a:ext cx="8382000" cy="3540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>
              <a:spcBef>
                <a:spcPct val="0"/>
              </a:spcBef>
              <a:buFontTx/>
              <a:buNone/>
            </a:pPr>
            <a:r>
              <a:rPr lang="sv-SE" altLang="id-ID" sz="2800" dirty="0">
                <a:latin typeface="Arial" panose="020B0604020202020204" pitchFamily="34" charset="0"/>
              </a:rPr>
              <a:t>Sebuah perusahaan melakukan investasi pada saham AMCO dengan mengharapkan tingkat keuntungan sebesar 15% dan tingkat keuntungan bebas risiko sebesar 10%. Dari data selama 10 tahun diketahui bahwa nilai beta adalah 1,25. Hitunglah return saham AMCO yang juga merupakan biaya modal ekuitas (modal sendiri) perusahaan tersebut !</a:t>
            </a:r>
            <a:endParaRPr lang="en-US" altLang="id-ID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1027" descr="Purple mesh"/>
          <p:cNvSpPr>
            <a:spLocks noGrp="1"/>
          </p:cNvSpPr>
          <p:nvPr>
            <p:ph type="title"/>
          </p:nvPr>
        </p:nvSpPr>
        <p:spPr>
          <a:xfrm>
            <a:off x="838200" y="533400"/>
            <a:ext cx="7138988" cy="882650"/>
          </a:xfrm>
          <a:ln w="12700"/>
        </p:spPr>
        <p:txBody>
          <a:bodyPr vert="horz" wrap="square" lIns="92075" tIns="46038" rIns="92075" bIns="46038" anchor="ctr" anchorCtr="0"/>
          <a:p>
            <a:pPr eaLnBrk="1" hangingPunct="1"/>
            <a:r>
              <a:rPr lang="en-US" altLang="id-ID" sz="4000" b="1" dirty="0"/>
              <a:t>Where we’re going...</a:t>
            </a:r>
            <a:endParaRPr lang="en-US" altLang="id-ID" sz="4000" b="1" dirty="0"/>
          </a:p>
        </p:txBody>
      </p:sp>
      <p:sp>
        <p:nvSpPr>
          <p:cNvPr id="227330" name="Rectangle 1026"/>
          <p:cNvSpPr>
            <a:spLocks noGrp="1" noChangeArrowheads="1"/>
          </p:cNvSpPr>
          <p:nvPr>
            <p:ph idx="1"/>
          </p:nvPr>
        </p:nvSpPr>
        <p:spPr>
          <a:xfrm>
            <a:off x="228600" y="1828800"/>
            <a:ext cx="8686800" cy="440055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id-ID" sz="3600" b="1" i="0" u="sng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Corporate Finance:</a:t>
            </a:r>
            <a:r>
              <a:rPr kumimoji="0" lang="en-US" altLang="id-ID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altLang="id-ID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(The </a:t>
            </a:r>
            <a:r>
              <a:rPr kumimoji="0" lang="en-US" altLang="id-ID" sz="36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Financing</a:t>
            </a:r>
            <a:r>
              <a:rPr kumimoji="0" lang="en-US" altLang="id-ID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Decision)</a:t>
            </a:r>
            <a:endParaRPr kumimoji="0" lang="en-US" altLang="id-ID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id-ID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Cost of capital</a:t>
            </a:r>
            <a:endParaRPr kumimoji="0" lang="en-US" altLang="id-ID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id-ID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Leverage</a:t>
            </a:r>
            <a:endParaRPr kumimoji="0" lang="en-US" altLang="id-ID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id-ID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Capital Structure</a:t>
            </a:r>
            <a:endParaRPr kumimoji="0" lang="en-US" altLang="id-ID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7330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7330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charRg st="45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7330">
                                            <p:txEl>
                                              <p:charRg st="45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7330">
                                            <p:txEl>
                                              <p:charRg st="45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charRg st="61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7330">
                                            <p:txEl>
                                              <p:charRg st="61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7330">
                                            <p:txEl>
                                              <p:charRg st="61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charRg st="70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7330">
                                            <p:txEl>
                                              <p:charRg st="70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7330">
                                            <p:txEl>
                                              <p:charRg st="70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Line 1026"/>
          <p:cNvSpPr/>
          <p:nvPr/>
        </p:nvSpPr>
        <p:spPr>
          <a:xfrm>
            <a:off x="4095750" y="1943100"/>
            <a:ext cx="0" cy="3009900"/>
          </a:xfrm>
          <a:prstGeom prst="line">
            <a:avLst/>
          </a:prstGeom>
          <a:ln w="508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22531" name="AutoShape 1027"/>
          <p:cNvSpPr/>
          <p:nvPr/>
        </p:nvSpPr>
        <p:spPr>
          <a:xfrm>
            <a:off x="533400" y="3124200"/>
            <a:ext cx="8089900" cy="1936750"/>
          </a:xfrm>
          <a:prstGeom prst="roundRect">
            <a:avLst>
              <a:gd name="adj" fmla="val 12495"/>
            </a:avLst>
          </a:prstGeom>
          <a:solidFill>
            <a:schemeClr val="bg2"/>
          </a:solidFill>
          <a:ln w="50800" cap="flat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22532" name="Rectangle 1028"/>
          <p:cNvSpPr>
            <a:spLocks noGrp="1"/>
          </p:cNvSpPr>
          <p:nvPr>
            <p:ph idx="1"/>
          </p:nvPr>
        </p:nvSpPr>
        <p:spPr>
          <a:xfrm>
            <a:off x="609600" y="1447800"/>
            <a:ext cx="8153400" cy="3733800"/>
          </a:xfrm>
        </p:spPr>
        <p:txBody>
          <a:bodyPr vert="horz" wrap="square" lIns="92075" tIns="46038" rIns="92075" bIns="46038" anchor="t" anchorCtr="0"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u="sng" dirty="0"/>
              <a:t>Assets                              Liabilities &amp; Equity</a:t>
            </a:r>
            <a:endParaRPr lang="en-US" altLang="id-ID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Current assets                 Current Liabilities</a:t>
            </a: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					   </a:t>
            </a:r>
            <a:r>
              <a:rPr lang="id-ID" altLang="id-ID" b="1" dirty="0">
                <a:solidFill>
                  <a:schemeClr val="tx2"/>
                </a:solidFill>
              </a:rPr>
              <a:t> </a:t>
            </a:r>
            <a:r>
              <a:rPr lang="en-US" altLang="id-ID" b="1" dirty="0">
                <a:solidFill>
                  <a:schemeClr val="tx2"/>
                </a:solidFill>
              </a:rPr>
              <a:t>Long-term Debt</a:t>
            </a: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                                           Preferred Stock</a:t>
            </a: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                                           Common Equity</a:t>
            </a: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b="1" dirty="0">
              <a:solidFill>
                <a:schemeClr val="tx2"/>
              </a:solidFill>
            </a:endParaRPr>
          </a:p>
        </p:txBody>
      </p:sp>
      <p:sp>
        <p:nvSpPr>
          <p:cNvPr id="22533" name="Rectangle 1029"/>
          <p:cNvSpPr/>
          <p:nvPr/>
        </p:nvSpPr>
        <p:spPr>
          <a:xfrm rot="10795433" flipH="1">
            <a:off x="3933825" y="3265488"/>
            <a:ext cx="839788" cy="207962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r>
              <a:rPr lang="en-US" altLang="id-ID" sz="129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}</a:t>
            </a:r>
            <a:endParaRPr lang="en-US" altLang="id-ID" sz="12900" b="1" dirty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4" name="Rectangle 1030"/>
          <p:cNvSpPr/>
          <p:nvPr/>
        </p:nvSpPr>
        <p:spPr>
          <a:xfrm>
            <a:off x="533400" y="3733800"/>
            <a:ext cx="3625850" cy="641350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r>
              <a:rPr lang="en-US" altLang="id-ID" sz="36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Capital Structure</a:t>
            </a:r>
            <a:endParaRPr lang="en-US" altLang="id-ID" sz="3600" b="1" dirty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2" descr="Purple mesh"/>
          <p:cNvSpPr>
            <a:spLocks noGrp="1"/>
          </p:cNvSpPr>
          <p:nvPr>
            <p:ph type="title"/>
          </p:nvPr>
        </p:nvSpPr>
        <p:spPr>
          <a:xfrm>
            <a:off x="1295400" y="533400"/>
            <a:ext cx="6538913" cy="806450"/>
          </a:xfrm>
          <a:ln w="12700"/>
        </p:spPr>
        <p:txBody>
          <a:bodyPr vert="horz" wrap="square" lIns="92075" tIns="46038" rIns="92075" bIns="46038" anchor="ctr" anchorCtr="0"/>
          <a:p>
            <a:pPr eaLnBrk="1" hangingPunct="1"/>
            <a:r>
              <a:rPr lang="en-US" altLang="id-ID" sz="4000" b="1" dirty="0"/>
              <a:t>Cost of Capital</a:t>
            </a:r>
            <a:endParaRPr lang="en-US" altLang="id-ID" sz="4000" b="1" dirty="0"/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>
          <a:xfrm>
            <a:off x="457200" y="1409700"/>
            <a:ext cx="8191500" cy="5086350"/>
          </a:xfrm>
        </p:spPr>
        <p:txBody>
          <a:bodyPr vert="horz" wrap="square" lIns="92075" tIns="46038" rIns="92075" bIns="46038" anchor="t" anchorCtr="0"/>
          <a:p>
            <a:pPr eaLnBrk="1" hangingPunct="1"/>
            <a:r>
              <a:rPr lang="en-US" altLang="id-ID" sz="3600" b="1" u="sng" dirty="0">
                <a:solidFill>
                  <a:srgbClr val="00B050"/>
                </a:solidFill>
              </a:rPr>
              <a:t>For Investors</a:t>
            </a:r>
            <a:r>
              <a:rPr lang="en-US" altLang="id-ID" sz="3600" b="1" dirty="0">
                <a:solidFill>
                  <a:schemeClr val="tx2"/>
                </a:solidFill>
              </a:rPr>
              <a:t>, the rate of return on a security is a </a:t>
            </a:r>
            <a:r>
              <a:rPr lang="en-US" altLang="id-ID" sz="3600" b="1" i="1" dirty="0">
                <a:solidFill>
                  <a:srgbClr val="00B050"/>
                </a:solidFill>
              </a:rPr>
              <a:t>benefit</a:t>
            </a:r>
            <a:r>
              <a:rPr lang="en-US" altLang="id-ID" sz="3600" b="1" dirty="0">
                <a:solidFill>
                  <a:schemeClr val="tx2"/>
                </a:solidFill>
              </a:rPr>
              <a:t> of investing.</a:t>
            </a:r>
            <a:endParaRPr lang="en-US" altLang="id-ID" sz="3600" b="1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id-ID" sz="3600" b="1" u="sng" dirty="0">
                <a:solidFill>
                  <a:srgbClr val="00B050"/>
                </a:solidFill>
              </a:rPr>
              <a:t>For Financial Managers</a:t>
            </a:r>
            <a:r>
              <a:rPr lang="en-US" altLang="id-ID" sz="3600" b="1" dirty="0">
                <a:solidFill>
                  <a:schemeClr val="tx2"/>
                </a:solidFill>
              </a:rPr>
              <a:t>, that same rate of return is a </a:t>
            </a:r>
            <a:r>
              <a:rPr lang="en-US" altLang="id-ID" sz="3600" b="1" i="1" dirty="0">
                <a:solidFill>
                  <a:srgbClr val="00B050"/>
                </a:solidFill>
              </a:rPr>
              <a:t>cost</a:t>
            </a:r>
            <a:r>
              <a:rPr lang="en-US" altLang="id-ID" sz="3600" b="1" dirty="0">
                <a:solidFill>
                  <a:srgbClr val="00B050"/>
                </a:solidFill>
              </a:rPr>
              <a:t> </a:t>
            </a:r>
            <a:r>
              <a:rPr lang="en-US" altLang="id-ID" sz="3600" b="1" dirty="0">
                <a:solidFill>
                  <a:schemeClr val="tx2"/>
                </a:solidFill>
              </a:rPr>
              <a:t>of raising funds that are needed to operate the firm.</a:t>
            </a:r>
            <a:endParaRPr lang="en-US" altLang="id-ID" sz="3600" b="1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id-ID" sz="3600" b="1" dirty="0">
                <a:solidFill>
                  <a:schemeClr val="tx2"/>
                </a:solidFill>
              </a:rPr>
              <a:t>In other words, the cost of raising funds is the firm’s </a:t>
            </a:r>
            <a:r>
              <a:rPr lang="en-US" altLang="id-ID" sz="3600" b="1" i="1" dirty="0">
                <a:solidFill>
                  <a:srgbClr val="00B050"/>
                </a:solidFill>
              </a:rPr>
              <a:t>cost of capital</a:t>
            </a:r>
            <a:r>
              <a:rPr lang="en-US" altLang="id-ID" sz="3600" b="1" dirty="0">
                <a:solidFill>
                  <a:schemeClr val="tx2"/>
                </a:solidFill>
              </a:rPr>
              <a:t>.</a:t>
            </a:r>
            <a:endParaRPr lang="en-US" altLang="id-ID" sz="3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charRg st="0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charRg st="0" end="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charRg st="75" end="1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charRg st="75" end="1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charRg st="188" end="2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charRg st="188" end="2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Rectangle 2"/>
          <p:cNvSpPr>
            <a:spLocks noGrp="1"/>
          </p:cNvSpPr>
          <p:nvPr>
            <p:ph type="title"/>
          </p:nvPr>
        </p:nvSpPr>
        <p:spPr>
          <a:xfrm>
            <a:off x="914400" y="533400"/>
            <a:ext cx="7169150" cy="703263"/>
          </a:xfrm>
          <a:ln w="12700"/>
        </p:spPr>
        <p:txBody>
          <a:bodyPr vert="horz" wrap="square" lIns="92075" tIns="46038" rIns="92075" bIns="46038" anchor="ctr" anchorCtr="0"/>
          <a:p>
            <a:pPr eaLnBrk="1" hangingPunct="1"/>
            <a:r>
              <a:rPr lang="en-US" altLang="id-ID" sz="4000" b="1" dirty="0"/>
              <a:t>How can the firm raise capital?</a:t>
            </a:r>
            <a:endParaRPr lang="en-US" altLang="id-ID" sz="4000" b="1" dirty="0"/>
          </a:p>
        </p:txBody>
      </p:sp>
      <p:sp>
        <p:nvSpPr>
          <p:cNvPr id="32771" name="Rectangle 3"/>
          <p:cNvSpPr>
            <a:spLocks noGrp="1"/>
          </p:cNvSpPr>
          <p:nvPr>
            <p:ph idx="1"/>
          </p:nvPr>
        </p:nvSpPr>
        <p:spPr>
          <a:xfrm>
            <a:off x="838200" y="1346200"/>
            <a:ext cx="7772400" cy="5511800"/>
          </a:xfrm>
        </p:spPr>
        <p:txBody>
          <a:bodyPr vert="horz" wrap="square" lIns="92075" tIns="46038" rIns="92075" bIns="46038" anchor="t" anchorCtr="0"/>
          <a:p>
            <a:pPr eaLnBrk="1" hangingPunct="1"/>
            <a:r>
              <a:rPr lang="en-US" altLang="id-ID" b="1" u="sng" dirty="0">
                <a:solidFill>
                  <a:srgbClr val="00B050"/>
                </a:solidFill>
              </a:rPr>
              <a:t>Bonds</a:t>
            </a:r>
            <a:endParaRPr lang="en-US" altLang="id-ID" b="1" u="sng" dirty="0">
              <a:solidFill>
                <a:srgbClr val="00B050"/>
              </a:solidFill>
            </a:endParaRPr>
          </a:p>
          <a:p>
            <a:pPr eaLnBrk="1" hangingPunct="1"/>
            <a:r>
              <a:rPr lang="en-US" altLang="id-ID" b="1" u="sng" dirty="0">
                <a:solidFill>
                  <a:srgbClr val="00B050"/>
                </a:solidFill>
              </a:rPr>
              <a:t>Preferred Stock</a:t>
            </a:r>
            <a:endParaRPr lang="en-US" altLang="id-ID" b="1" u="sng" dirty="0">
              <a:solidFill>
                <a:srgbClr val="00B050"/>
              </a:solidFill>
            </a:endParaRPr>
          </a:p>
          <a:p>
            <a:pPr eaLnBrk="1" hangingPunct="1"/>
            <a:r>
              <a:rPr lang="en-US" altLang="id-ID" b="1" u="sng" dirty="0">
                <a:solidFill>
                  <a:srgbClr val="00B050"/>
                </a:solidFill>
              </a:rPr>
              <a:t>Common Stock</a:t>
            </a:r>
            <a:endParaRPr lang="en-US" altLang="id-ID" b="1" dirty="0">
              <a:solidFill>
                <a:srgbClr val="00B050"/>
              </a:solidFill>
            </a:endParaRPr>
          </a:p>
          <a:p>
            <a:pPr eaLnBrk="1" hangingPunct="1"/>
            <a:r>
              <a:rPr lang="en-US" altLang="id-ID" b="1" dirty="0"/>
              <a:t>Each of these offers a </a:t>
            </a:r>
            <a:r>
              <a:rPr lang="en-US" altLang="id-ID" b="1" u="sng" dirty="0">
                <a:solidFill>
                  <a:srgbClr val="00B050"/>
                </a:solidFill>
              </a:rPr>
              <a:t>rate of return</a:t>
            </a:r>
            <a:r>
              <a:rPr lang="en-US" altLang="id-ID" b="1" dirty="0">
                <a:solidFill>
                  <a:srgbClr val="00B050"/>
                </a:solidFill>
              </a:rPr>
              <a:t> </a:t>
            </a:r>
            <a:r>
              <a:rPr lang="en-US" altLang="id-ID" b="1" dirty="0"/>
              <a:t>to investors.</a:t>
            </a:r>
            <a:endParaRPr lang="en-US" altLang="id-ID" b="1" dirty="0"/>
          </a:p>
          <a:p>
            <a:pPr eaLnBrk="1" hangingPunct="1"/>
            <a:r>
              <a:rPr lang="en-US" altLang="id-ID" b="1" dirty="0"/>
              <a:t>This return is a </a:t>
            </a:r>
            <a:r>
              <a:rPr lang="en-US" altLang="id-ID" b="1" u="sng" dirty="0">
                <a:solidFill>
                  <a:srgbClr val="00B050"/>
                </a:solidFill>
              </a:rPr>
              <a:t>cost</a:t>
            </a:r>
            <a:r>
              <a:rPr lang="en-US" altLang="id-ID" b="1" dirty="0"/>
              <a:t> to the firm.</a:t>
            </a:r>
            <a:endParaRPr lang="en-US" altLang="id-ID" b="1" dirty="0"/>
          </a:p>
          <a:p>
            <a:pPr eaLnBrk="1" hangingPunct="1"/>
            <a:r>
              <a:rPr lang="en-US" altLang="id-ID" b="1" dirty="0">
                <a:solidFill>
                  <a:srgbClr val="00B050"/>
                </a:solidFill>
              </a:rPr>
              <a:t>“</a:t>
            </a:r>
            <a:r>
              <a:rPr lang="en-US" altLang="id-ID" b="1" u="sng" dirty="0">
                <a:solidFill>
                  <a:srgbClr val="00B050"/>
                </a:solidFill>
              </a:rPr>
              <a:t>Cost of capital</a:t>
            </a:r>
            <a:r>
              <a:rPr lang="en-US" altLang="id-ID" b="1" dirty="0">
                <a:solidFill>
                  <a:srgbClr val="00B050"/>
                </a:solidFill>
              </a:rPr>
              <a:t>” </a:t>
            </a:r>
            <a:r>
              <a:rPr lang="en-US" altLang="id-ID" b="1" dirty="0"/>
              <a:t>actually refers to the </a:t>
            </a:r>
            <a:r>
              <a:rPr lang="en-US" altLang="id-ID" b="1" dirty="0">
                <a:solidFill>
                  <a:srgbClr val="C00000"/>
                </a:solidFill>
              </a:rPr>
              <a:t>weighted cost of capital </a:t>
            </a:r>
            <a:r>
              <a:rPr lang="en-US" altLang="id-ID" b="1" dirty="0"/>
              <a:t>- a weighted average cost of financing sources. </a:t>
            </a:r>
            <a:endParaRPr lang="en-US" altLang="id-ID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6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charRg st="6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22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charRg st="22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35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charRg st="35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87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charRg st="87" end="1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122" end="2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771">
                                            <p:txEl>
                                              <p:charRg st="122" end="2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2275" name="Rectangle 3"/>
          <p:cNvSpPr>
            <a:spLocks noGrp="1" noChangeArrowheads="1"/>
          </p:cNvSpPr>
          <p:nvPr>
            <p:ph type="title"/>
          </p:nvPr>
        </p:nvSpPr>
        <p:spPr>
          <a:xfrm>
            <a:off x="2362200" y="609600"/>
            <a:ext cx="4200525" cy="684213"/>
          </a:xfrm>
        </p:spPr>
        <p:txBody>
          <a:bodyPr vert="horz" wrap="square" lIns="92075" tIns="46038" rIns="92075" bIns="46038" numCol="1" rtlCol="0" anchor="ctr" anchorCtr="0" compatLnSpc="1">
            <a:normAutofit fontScale="90000"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Cost of Debt</a:t>
            </a:r>
            <a:endParaRPr kumimoji="0" lang="en-US" sz="4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2276" name="Rectangle 4"/>
          <p:cNvSpPr>
            <a:spLocks noGrp="1"/>
          </p:cNvSpPr>
          <p:nvPr>
            <p:ph idx="1"/>
          </p:nvPr>
        </p:nvSpPr>
        <p:spPr>
          <a:xfrm>
            <a:off x="561975" y="1447800"/>
            <a:ext cx="8124825" cy="4419600"/>
          </a:xfrm>
        </p:spPr>
        <p:txBody>
          <a:bodyPr vert="horz" wrap="square" lIns="92075" tIns="46038" rIns="92075" bIns="46038" anchor="t" anchorCtr="0"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3600" b="1" dirty="0">
                <a:solidFill>
                  <a:srgbClr val="00B050"/>
                </a:solidFill>
              </a:rPr>
              <a:t>For the issuing firm, the </a:t>
            </a:r>
            <a:r>
              <a:rPr lang="en-US" altLang="id-ID" sz="3600" b="1" u="sng" dirty="0">
                <a:solidFill>
                  <a:srgbClr val="00B050"/>
                </a:solidFill>
              </a:rPr>
              <a:t>cost of debt</a:t>
            </a:r>
            <a:r>
              <a:rPr lang="en-US" altLang="id-ID" sz="3600" b="1" dirty="0">
                <a:solidFill>
                  <a:srgbClr val="00B050"/>
                </a:solidFill>
              </a:rPr>
              <a:t> is:</a:t>
            </a:r>
            <a:endParaRPr lang="en-US" altLang="id-ID" sz="3600" b="1" dirty="0">
              <a:solidFill>
                <a:srgbClr val="00B050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id-ID" sz="3600" b="1" dirty="0">
                <a:solidFill>
                  <a:schemeClr val="tx2"/>
                </a:solidFill>
              </a:rPr>
              <a:t>the </a:t>
            </a:r>
            <a:r>
              <a:rPr lang="en-US" altLang="id-ID" sz="3600" b="1" dirty="0">
                <a:solidFill>
                  <a:srgbClr val="C00000"/>
                </a:solidFill>
              </a:rPr>
              <a:t>rate of return </a:t>
            </a:r>
            <a:r>
              <a:rPr lang="en-US" altLang="id-ID" sz="3600" b="1" dirty="0">
                <a:solidFill>
                  <a:schemeClr val="tx2"/>
                </a:solidFill>
              </a:rPr>
              <a:t>required by investors,</a:t>
            </a:r>
            <a:endParaRPr lang="en-US" altLang="id-ID" sz="3600" b="1" dirty="0">
              <a:solidFill>
                <a:schemeClr val="tx2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id-ID" sz="3600" b="1" dirty="0">
                <a:solidFill>
                  <a:schemeClr val="tx2"/>
                </a:solidFill>
              </a:rPr>
              <a:t>adjusted for </a:t>
            </a:r>
            <a:r>
              <a:rPr lang="en-US" altLang="id-ID" sz="3600" b="1" dirty="0">
                <a:solidFill>
                  <a:srgbClr val="C00000"/>
                </a:solidFill>
              </a:rPr>
              <a:t>flotation costs </a:t>
            </a:r>
            <a:r>
              <a:rPr lang="en-US" altLang="id-ID" sz="3600" b="1" dirty="0">
                <a:solidFill>
                  <a:schemeClr val="tx2"/>
                </a:solidFill>
              </a:rPr>
              <a:t>(any costs associated with issuing new bonds), and </a:t>
            </a:r>
            <a:endParaRPr lang="en-US" altLang="id-ID" sz="3600" b="1" dirty="0">
              <a:solidFill>
                <a:schemeClr val="tx2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id-ID" sz="3600" b="1" dirty="0">
                <a:solidFill>
                  <a:schemeClr val="tx2"/>
                </a:solidFill>
              </a:rPr>
              <a:t>adjusted for </a:t>
            </a:r>
            <a:r>
              <a:rPr lang="en-US" altLang="id-ID" sz="3600" b="1" dirty="0">
                <a:solidFill>
                  <a:srgbClr val="C00000"/>
                </a:solidFill>
              </a:rPr>
              <a:t>taxes.</a:t>
            </a:r>
            <a:endParaRPr lang="en-US" altLang="id-ID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2276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>
                                            <p:txEl>
                                              <p:charRg st="43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82276">
                                            <p:txEl>
                                              <p:charRg st="43" end="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>
                                            <p:txEl>
                                              <p:charRg st="85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82276">
                                            <p:txEl>
                                              <p:charRg st="85" end="1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>
                                            <p:txEl>
                                              <p:charRg st="166" end="1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82276">
                                            <p:txEl>
                                              <p:charRg st="166" end="1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30722" name="Rectangle 1027"/>
          <p:cNvSpPr>
            <a:spLocks noGrp="1"/>
          </p:cNvSpPr>
          <p:nvPr>
            <p:ph idx="1"/>
          </p:nvPr>
        </p:nvSpPr>
        <p:spPr>
          <a:xfrm>
            <a:off x="304800" y="1593850"/>
            <a:ext cx="8534400" cy="5264150"/>
          </a:xfrm>
        </p:spPr>
        <p:txBody>
          <a:bodyPr vert="horz" wrap="square" lIns="92075" tIns="46038" rIns="92075" bIns="46038" anchor="t" anchorCtr="0"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rgbClr val="FFFF00"/>
                </a:solidFill>
              </a:rPr>
              <a:t> 				</a:t>
            </a:r>
            <a:r>
              <a:rPr lang="en-US" altLang="id-ID" b="1" dirty="0">
                <a:solidFill>
                  <a:srgbClr val="FF0000"/>
                </a:solidFill>
              </a:rPr>
              <a:t>        </a:t>
            </a:r>
            <a:r>
              <a:rPr lang="en-US" altLang="id-ID" b="1" u="sng" dirty="0">
                <a:solidFill>
                  <a:srgbClr val="FF0000"/>
                </a:solidFill>
              </a:rPr>
              <a:t>with stock</a:t>
            </a:r>
            <a:r>
              <a:rPr lang="en-US" altLang="id-ID" b="1" dirty="0">
                <a:solidFill>
                  <a:srgbClr val="FF0000"/>
                </a:solidFill>
              </a:rPr>
              <a:t>	         </a:t>
            </a:r>
            <a:r>
              <a:rPr lang="en-US" altLang="id-ID" b="1" u="sng" dirty="0">
                <a:solidFill>
                  <a:srgbClr val="FF0000"/>
                </a:solidFill>
              </a:rPr>
              <a:t>with debt</a:t>
            </a:r>
            <a:endParaRPr lang="en-US" altLang="id-ID" b="1" dirty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EBIT			</a:t>
            </a:r>
            <a:r>
              <a:rPr lang="id-ID" altLang="id-ID" b="1" dirty="0">
                <a:solidFill>
                  <a:schemeClr val="tx2"/>
                </a:solidFill>
              </a:rPr>
              <a:t>        </a:t>
            </a:r>
            <a:r>
              <a:rPr lang="en-US" altLang="id-ID" b="1" dirty="0">
                <a:solidFill>
                  <a:schemeClr val="tx2"/>
                </a:solidFill>
              </a:rPr>
              <a:t>  400,000	            400,000</a:t>
            </a: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- interest expense	  </a:t>
            </a:r>
            <a:r>
              <a:rPr lang="en-US" altLang="id-ID" b="1" u="sng" dirty="0">
                <a:solidFill>
                  <a:schemeClr val="tx2"/>
                </a:solidFill>
              </a:rPr>
              <a:t>           0</a:t>
            </a:r>
            <a:r>
              <a:rPr lang="en-US" altLang="id-ID" b="1" dirty="0">
                <a:solidFill>
                  <a:schemeClr val="tx2"/>
                </a:solidFill>
              </a:rPr>
              <a:t>               </a:t>
            </a:r>
            <a:r>
              <a:rPr lang="en-US" altLang="id-ID" b="1" u="sng" dirty="0">
                <a:solidFill>
                  <a:srgbClr val="FF0000"/>
                </a:solidFill>
              </a:rPr>
              <a:t>(50,000)</a:t>
            </a:r>
            <a:endParaRPr lang="en-US" altLang="id-ID" b="1" dirty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EBT				  400,000	            350,000</a:t>
            </a: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- taxes (34%)		 </a:t>
            </a:r>
            <a:r>
              <a:rPr lang="en-US" altLang="id-ID" b="1" u="sng" dirty="0">
                <a:solidFill>
                  <a:srgbClr val="FF0000"/>
                </a:solidFill>
              </a:rPr>
              <a:t>(136,000)</a:t>
            </a:r>
            <a:r>
              <a:rPr lang="en-US" altLang="id-ID" b="1" dirty="0">
                <a:solidFill>
                  <a:srgbClr val="FFFF00"/>
                </a:solidFill>
              </a:rPr>
              <a:t>            </a:t>
            </a:r>
            <a:r>
              <a:rPr lang="en-US" altLang="id-ID" b="1" u="sng" dirty="0">
                <a:solidFill>
                  <a:srgbClr val="FF0000"/>
                </a:solidFill>
              </a:rPr>
              <a:t>(119,000)</a:t>
            </a:r>
            <a:endParaRPr lang="en-US" altLang="id-ID" b="1" dirty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b="1" dirty="0">
                <a:solidFill>
                  <a:schemeClr val="tx2"/>
                </a:solidFill>
              </a:rPr>
              <a:t>EAT				  264,000	            231,000</a:t>
            </a:r>
            <a:endParaRPr lang="en-US" altLang="id-ID" b="1" dirty="0">
              <a:solidFill>
                <a:schemeClr val="tx2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id-ID" b="1" dirty="0"/>
              <a:t>Now, suppose the firm pays $50,000 in dividends to the stockholders.</a:t>
            </a:r>
            <a:endParaRPr lang="en-US" altLang="id-ID" b="1" dirty="0"/>
          </a:p>
        </p:txBody>
      </p:sp>
      <p:sp>
        <p:nvSpPr>
          <p:cNvPr id="30723" name="Line 1028"/>
          <p:cNvSpPr/>
          <p:nvPr/>
        </p:nvSpPr>
        <p:spPr>
          <a:xfrm>
            <a:off x="5867400" y="4267200"/>
            <a:ext cx="1009650" cy="0"/>
          </a:xfrm>
          <a:prstGeom prst="line">
            <a:avLst/>
          </a:prstGeom>
          <a:ln w="50800" cap="flat" cmpd="sng">
            <a:solidFill>
              <a:schemeClr val="tx1"/>
            </a:solidFill>
            <a:prstDash val="solid"/>
            <a:headEnd type="stealth" w="med" len="lg"/>
            <a:tailEnd type="stealth" w="med" len="lg"/>
          </a:ln>
        </p:spPr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534400" cy="914400"/>
          </a:xfrm>
        </p:spPr>
        <p:txBody>
          <a:bodyPr vert="horz" wrap="square" lIns="92075" tIns="46038" rIns="92075" bIns="46038" numCol="1" rtlCol="0" anchor="ctr" anchorCtr="0" compatLnSpc="1">
            <a:normAutofit fontScale="90000"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Example:  Tax effects of financing with debt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7337</Words>
  <Application>WPS Presentation</Application>
  <PresentationFormat>Letter Paper (8.5x11 in)</PresentationFormat>
  <Paragraphs>227</Paragraphs>
  <Slides>34</Slides>
  <Notes>19</Notes>
  <HiddenSlides>7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5</vt:i4>
      </vt:variant>
      <vt:variant>
        <vt:lpstr>幻灯片标题</vt:lpstr>
      </vt:variant>
      <vt:variant>
        <vt:i4>34</vt:i4>
      </vt:variant>
    </vt:vector>
  </HeadingPairs>
  <TitlesOfParts>
    <vt:vector size="48" baseType="lpstr">
      <vt:lpstr>Arial</vt:lpstr>
      <vt:lpstr>SimSun</vt:lpstr>
      <vt:lpstr>Wingdings</vt:lpstr>
      <vt:lpstr>Calibri</vt:lpstr>
      <vt:lpstr>Kristen ITC</vt:lpstr>
      <vt:lpstr>Times New Roman</vt:lpstr>
      <vt:lpstr>Microsoft YaHei</vt:lpstr>
      <vt:lpstr>Arial Unicode MS</vt:lpstr>
      <vt:lpstr>Office Theme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Where we’re going...</vt:lpstr>
      <vt:lpstr>PowerPoint 演示文稿</vt:lpstr>
      <vt:lpstr>Cost of Capital</vt:lpstr>
      <vt:lpstr>How can the firm raise capital?</vt:lpstr>
      <vt:lpstr>Cost of Debt</vt:lpstr>
      <vt:lpstr>Example:  Tax effects of financing with debt</vt:lpstr>
      <vt:lpstr>Example:  Tax effects of financing with debt</vt:lpstr>
      <vt:lpstr>Cost of Debt (kd) before Tax</vt:lpstr>
      <vt:lpstr>Cost of Debt (kd) after Tax</vt:lpstr>
      <vt:lpstr>Cost of Debt (kd) before Tax</vt:lpstr>
      <vt:lpstr>PowerPoint 演示文稿</vt:lpstr>
      <vt:lpstr>PowerPoint 演示文稿</vt:lpstr>
      <vt:lpstr>Cost of Preferred Stock</vt:lpstr>
      <vt:lpstr>Cost of Preferred Stock</vt:lpstr>
      <vt:lpstr>PowerPoint 演示文稿</vt:lpstr>
      <vt:lpstr>Example: Cost of Preferred</vt:lpstr>
      <vt:lpstr>PowerPoint 演示文稿</vt:lpstr>
      <vt:lpstr>Cost of Common Equity</vt:lpstr>
      <vt:lpstr>Cost of Internal Equity</vt:lpstr>
      <vt:lpstr>Cost of Internal Equity</vt:lpstr>
      <vt:lpstr>PowerPoint 演示文稿</vt:lpstr>
      <vt:lpstr>PowerPoint 演示文稿</vt:lpstr>
      <vt:lpstr>Cost of External Equity</vt:lpstr>
      <vt:lpstr>Contoh soal lanjutan</vt:lpstr>
      <vt:lpstr>Weighted Average Cost of Capital</vt:lpstr>
      <vt:lpstr>Contoh soal </vt:lpstr>
      <vt:lpstr>Weighted Cost of Capital</vt:lpstr>
      <vt:lpstr>Weighted Cost of Capital (20% debt, 10% preferred, 70% common)</vt:lpstr>
      <vt:lpstr>PowerPoint 演示文稿</vt:lpstr>
      <vt:lpstr>Contoh Soal</vt:lpstr>
      <vt:lpstr>PowerPoint 演示文稿</vt:lpstr>
    </vt:vector>
  </TitlesOfParts>
  <Company>Prentice Hall</Company>
  <LinksUpToDate>false</LinksUpToDate>
  <SharedDoc>false</SharedDoc>
  <HyperlinksChanged>false</HyperlinksChanged>
  <AppVersion>14.0000</AppVersion>
  <Manager>University of Central Florida</Manager>
  <Pages>94</Page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Management</dc:title>
  <dc:creator>Anthony K. Byrd, Associate Professor of Finance</dc:creator>
  <cp:keywords>Cost of Capital</cp:keywords>
  <dc:subject>Ch. 12:  Cost of Capital</dc:subject>
  <cp:lastModifiedBy>lenovo</cp:lastModifiedBy>
  <cp:revision>107</cp:revision>
  <dcterms:created xsi:type="dcterms:W3CDTF">1995-06-12T10:59:00Z</dcterms:created>
  <dcterms:modified xsi:type="dcterms:W3CDTF">2023-03-27T14:42:33Z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45EE6E69901A4A059360B9FB0F53E888</vt:lpwstr>
  </property>
  <property fmtid="{D5CDD505-2E9C-101B-9397-08002B2CF9AE}" pid="3" name="KSOProductBuildVer">
    <vt:lpwstr>1033-11.2.0.11513</vt:lpwstr>
  </property>
</Properties>
</file>