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sldIdLst>
    <p:sldId id="256" r:id="rId2"/>
    <p:sldId id="260" r:id="rId3"/>
    <p:sldId id="261" r:id="rId4"/>
    <p:sldId id="262" r:id="rId5"/>
    <p:sldId id="263" r:id="rId6"/>
    <p:sldId id="292" r:id="rId7"/>
    <p:sldId id="291"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5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3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5927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148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145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285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10/7/2022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8772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035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698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746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506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7892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10/7/2022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358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10/7/2022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65386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25CCB-92FB-8B9B-14E0-40E0F959812B}"/>
              </a:ext>
            </a:extLst>
          </p:cNvPr>
          <p:cNvSpPr>
            <a:spLocks noGrp="1"/>
          </p:cNvSpPr>
          <p:nvPr>
            <p:ph type="ctrTitle"/>
          </p:nvPr>
        </p:nvSpPr>
        <p:spPr/>
        <p:txBody>
          <a:bodyPr>
            <a:normAutofit/>
          </a:bodyPr>
          <a:lstStyle/>
          <a:p>
            <a:r>
              <a:rPr lang="en-US" dirty="0"/>
              <a:t>Balance scorecard and </a:t>
            </a:r>
            <a:r>
              <a:rPr lang="en-US" smtClean="0"/>
              <a:t>dashboArd</a:t>
            </a:r>
            <a:endParaRPr lang="en-US" dirty="0"/>
          </a:p>
        </p:txBody>
      </p:sp>
      <p:sp>
        <p:nvSpPr>
          <p:cNvPr id="3" name="Subtitle 2">
            <a:extLst>
              <a:ext uri="{FF2B5EF4-FFF2-40B4-BE49-F238E27FC236}">
                <a16:creationId xmlns:a16="http://schemas.microsoft.com/office/drawing/2014/main" xmlns="" id="{52B3B581-75A3-404B-CB8E-3E0E4BA9D005}"/>
              </a:ext>
            </a:extLst>
          </p:cNvPr>
          <p:cNvSpPr>
            <a:spLocks noGrp="1"/>
          </p:cNvSpPr>
          <p:nvPr>
            <p:ph type="subTitle" idx="1"/>
          </p:nvPr>
        </p:nvSpPr>
        <p:spPr/>
        <p:txBody>
          <a:bodyPr/>
          <a:lstStyle/>
          <a:p>
            <a:r>
              <a:rPr lang="en-US" dirty="0" smtClean="0"/>
              <a:t>Dr. </a:t>
            </a:r>
            <a:r>
              <a:rPr lang="en-US" dirty="0" err="1" smtClean="0"/>
              <a:t>Oktariani</a:t>
            </a:r>
            <a:r>
              <a:rPr lang="en-US" dirty="0" smtClean="0"/>
              <a:t> </a:t>
            </a:r>
            <a:r>
              <a:rPr lang="en-US" dirty="0" err="1" smtClean="0"/>
              <a:t>Nurul</a:t>
            </a:r>
            <a:r>
              <a:rPr lang="en-US" dirty="0" smtClean="0"/>
              <a:t> </a:t>
            </a:r>
            <a:r>
              <a:rPr lang="en-US" dirty="0" err="1" smtClean="0"/>
              <a:t>Pratiwi</a:t>
            </a:r>
            <a:endParaRPr lang="en-US" dirty="0" smtClean="0"/>
          </a:p>
          <a:p>
            <a:r>
              <a:rPr lang="en-US" dirty="0" smtClean="0"/>
              <a:t>Muharman Lubis, Ph.D.IT</a:t>
            </a:r>
            <a:endParaRPr lang="en-US" dirty="0"/>
          </a:p>
        </p:txBody>
      </p:sp>
    </p:spTree>
    <p:extLst>
      <p:ext uri="{BB962C8B-B14F-4D97-AF65-F5344CB8AC3E}">
        <p14:creationId xmlns:p14="http://schemas.microsoft.com/office/powerpoint/2010/main" val="383983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485D5B6-91B0-0EDE-E544-D7B81632B179}"/>
              </a:ext>
            </a:extLst>
          </p:cNvPr>
          <p:cNvSpPr txBox="1"/>
          <p:nvPr/>
        </p:nvSpPr>
        <p:spPr>
          <a:xfrm>
            <a:off x="914400" y="539015"/>
            <a:ext cx="4889634" cy="861774"/>
          </a:xfrm>
          <a:prstGeom prst="rect">
            <a:avLst/>
          </a:prstGeom>
          <a:noFill/>
        </p:spPr>
        <p:txBody>
          <a:bodyPr wrap="square" rtlCol="0">
            <a:spAutoFit/>
          </a:bodyPr>
          <a:lstStyle/>
          <a:p>
            <a:pPr algn="ctr">
              <a:buClr>
                <a:srgbClr val="C00000"/>
              </a:buClr>
            </a:pPr>
            <a:r>
              <a:rPr lang="en-US" sz="3200" dirty="0">
                <a:latin typeface="+mj-lt"/>
                <a:cs typeface="Arial" panose="020B0604020202020204" pitchFamily="34" charset="0"/>
              </a:rPr>
              <a:t>Pert chart</a:t>
            </a:r>
          </a:p>
          <a:p>
            <a:endParaRPr lang="en-US" dirty="0"/>
          </a:p>
        </p:txBody>
      </p:sp>
      <p:sp>
        <p:nvSpPr>
          <p:cNvPr id="9" name="TextBox 8">
            <a:extLst>
              <a:ext uri="{FF2B5EF4-FFF2-40B4-BE49-F238E27FC236}">
                <a16:creationId xmlns:a16="http://schemas.microsoft.com/office/drawing/2014/main" xmlns="" id="{2EA2AA37-9241-72AD-79AA-48D294E33437}"/>
              </a:ext>
            </a:extLst>
          </p:cNvPr>
          <p:cNvSpPr txBox="1"/>
          <p:nvPr/>
        </p:nvSpPr>
        <p:spPr>
          <a:xfrm>
            <a:off x="6776185" y="539015"/>
            <a:ext cx="4889634" cy="584775"/>
          </a:xfrm>
          <a:prstGeom prst="rect">
            <a:avLst/>
          </a:prstGeom>
          <a:noFill/>
        </p:spPr>
        <p:txBody>
          <a:bodyPr wrap="square" rtlCol="0">
            <a:spAutoFit/>
          </a:bodyPr>
          <a:lstStyle/>
          <a:p>
            <a:pPr algn="ctr"/>
            <a:r>
              <a:rPr lang="en-US" sz="3200" dirty="0">
                <a:latin typeface="+mj-lt"/>
              </a:rPr>
              <a:t>Geographic</a:t>
            </a:r>
            <a:r>
              <a:rPr lang="en-US" sz="3200" dirty="0"/>
              <a:t> chart</a:t>
            </a:r>
          </a:p>
        </p:txBody>
      </p:sp>
      <p:pic>
        <p:nvPicPr>
          <p:cNvPr id="2" name="Picture 2">
            <a:extLst>
              <a:ext uri="{FF2B5EF4-FFF2-40B4-BE49-F238E27FC236}">
                <a16:creationId xmlns:a16="http://schemas.microsoft.com/office/drawing/2014/main" xmlns="" id="{30D64549-6569-D3A2-3751-D5A2CC8F7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 y="1516821"/>
            <a:ext cx="5591627" cy="382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Economic Geography | Site Title">
            <a:extLst>
              <a:ext uri="{FF2B5EF4-FFF2-40B4-BE49-F238E27FC236}">
                <a16:creationId xmlns:a16="http://schemas.microsoft.com/office/drawing/2014/main" xmlns="" id="{ADC9224C-A39F-C04E-B2B4-F5604DAC3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186" y="1516821"/>
            <a:ext cx="5280348" cy="382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C24A99-6534-4359-3A32-A9A665A4C7DC}"/>
              </a:ext>
            </a:extLst>
          </p:cNvPr>
          <p:cNvSpPr>
            <a:spLocks noGrp="1"/>
          </p:cNvSpPr>
          <p:nvPr>
            <p:ph type="title"/>
          </p:nvPr>
        </p:nvSpPr>
        <p:spPr/>
        <p:txBody>
          <a:bodyPr/>
          <a:lstStyle/>
          <a:p>
            <a:r>
              <a:rPr lang="en-US" dirty="0"/>
              <a:t>Type of </a:t>
            </a:r>
            <a:r>
              <a:rPr lang="en-US" dirty="0" err="1"/>
              <a:t>bascis</a:t>
            </a:r>
            <a:r>
              <a:rPr lang="en-US" dirty="0"/>
              <a:t> chart</a:t>
            </a:r>
            <a:br>
              <a:rPr lang="en-US" dirty="0"/>
            </a:br>
            <a:endParaRPr lang="en-US" dirty="0"/>
          </a:p>
        </p:txBody>
      </p:sp>
      <p:sp>
        <p:nvSpPr>
          <p:cNvPr id="3" name="Content Placeholder 2">
            <a:extLst>
              <a:ext uri="{FF2B5EF4-FFF2-40B4-BE49-F238E27FC236}">
                <a16:creationId xmlns:a16="http://schemas.microsoft.com/office/drawing/2014/main" xmlns="" id="{3882CF1E-969F-B838-C210-45B9C3D42277}"/>
              </a:ext>
            </a:extLst>
          </p:cNvPr>
          <p:cNvSpPr>
            <a:spLocks noGrp="1"/>
          </p:cNvSpPr>
          <p:nvPr>
            <p:ph idx="1"/>
          </p:nvPr>
        </p:nvSpPr>
        <p:spPr/>
        <p:txBody>
          <a:bodyPr/>
          <a:lstStyle/>
          <a:p>
            <a:r>
              <a:rPr lang="en-US" dirty="0"/>
              <a:t>Bullet graph</a:t>
            </a:r>
          </a:p>
          <a:p>
            <a:r>
              <a:rPr lang="en-US" dirty="0"/>
              <a:t>Heat map</a:t>
            </a:r>
          </a:p>
          <a:p>
            <a:r>
              <a:rPr lang="en-US" dirty="0"/>
              <a:t>Highlight graph</a:t>
            </a:r>
          </a:p>
          <a:p>
            <a:r>
              <a:rPr lang="en-US" dirty="0"/>
              <a:t>Tree map</a:t>
            </a:r>
          </a:p>
          <a:p>
            <a:endParaRPr lang="en-US" dirty="0"/>
          </a:p>
        </p:txBody>
      </p:sp>
    </p:spTree>
    <p:extLst>
      <p:ext uri="{BB962C8B-B14F-4D97-AF65-F5344CB8AC3E}">
        <p14:creationId xmlns:p14="http://schemas.microsoft.com/office/powerpoint/2010/main" val="420014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485D5B6-91B0-0EDE-E544-D7B81632B179}"/>
              </a:ext>
            </a:extLst>
          </p:cNvPr>
          <p:cNvSpPr txBox="1"/>
          <p:nvPr/>
        </p:nvSpPr>
        <p:spPr>
          <a:xfrm>
            <a:off x="914400" y="539015"/>
            <a:ext cx="4889634" cy="861774"/>
          </a:xfrm>
          <a:prstGeom prst="rect">
            <a:avLst/>
          </a:prstGeom>
          <a:noFill/>
        </p:spPr>
        <p:txBody>
          <a:bodyPr wrap="square" rtlCol="0">
            <a:spAutoFit/>
          </a:bodyPr>
          <a:lstStyle/>
          <a:p>
            <a:pPr algn="ctr">
              <a:buClr>
                <a:srgbClr val="C00000"/>
              </a:buClr>
            </a:pPr>
            <a:r>
              <a:rPr lang="en-US" sz="3200" dirty="0">
                <a:latin typeface="+mj-lt"/>
                <a:cs typeface="Arial" panose="020B0604020202020204" pitchFamily="34" charset="0"/>
              </a:rPr>
              <a:t>Bullet graph</a:t>
            </a:r>
          </a:p>
          <a:p>
            <a:endParaRPr lang="en-US" dirty="0"/>
          </a:p>
        </p:txBody>
      </p:sp>
      <p:sp>
        <p:nvSpPr>
          <p:cNvPr id="9" name="TextBox 8">
            <a:extLst>
              <a:ext uri="{FF2B5EF4-FFF2-40B4-BE49-F238E27FC236}">
                <a16:creationId xmlns:a16="http://schemas.microsoft.com/office/drawing/2014/main" xmlns="" id="{2EA2AA37-9241-72AD-79AA-48D294E33437}"/>
              </a:ext>
            </a:extLst>
          </p:cNvPr>
          <p:cNvSpPr txBox="1"/>
          <p:nvPr/>
        </p:nvSpPr>
        <p:spPr>
          <a:xfrm>
            <a:off x="6776185" y="539015"/>
            <a:ext cx="4889634" cy="584775"/>
          </a:xfrm>
          <a:prstGeom prst="rect">
            <a:avLst/>
          </a:prstGeom>
          <a:noFill/>
        </p:spPr>
        <p:txBody>
          <a:bodyPr wrap="square" rtlCol="0">
            <a:spAutoFit/>
          </a:bodyPr>
          <a:lstStyle/>
          <a:p>
            <a:pPr algn="ctr"/>
            <a:r>
              <a:rPr lang="en-US" sz="3200" dirty="0">
                <a:latin typeface="+mj-lt"/>
              </a:rPr>
              <a:t>Heat map</a:t>
            </a:r>
          </a:p>
        </p:txBody>
      </p:sp>
      <p:pic>
        <p:nvPicPr>
          <p:cNvPr id="3" name="Picture 2" descr="How to Create a Bullet Graph in Excel - Automate Excel">
            <a:extLst>
              <a:ext uri="{FF2B5EF4-FFF2-40B4-BE49-F238E27FC236}">
                <a16:creationId xmlns:a16="http://schemas.microsoft.com/office/drawing/2014/main" xmlns="" id="{7EB00A1F-357E-A0FC-8145-97668C8B8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69" y="1536911"/>
            <a:ext cx="5884245" cy="382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mprove Resource Teams Capacity Planning with Heat Map Reports | Hub Planner">
            <a:extLst>
              <a:ext uri="{FF2B5EF4-FFF2-40B4-BE49-F238E27FC236}">
                <a16:creationId xmlns:a16="http://schemas.microsoft.com/office/drawing/2014/main" xmlns="" id="{A4D7CA52-CA0A-AB2B-B017-EEB907AFA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536911"/>
            <a:ext cx="5383731" cy="382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33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485D5B6-91B0-0EDE-E544-D7B81632B179}"/>
              </a:ext>
            </a:extLst>
          </p:cNvPr>
          <p:cNvSpPr txBox="1"/>
          <p:nvPr/>
        </p:nvSpPr>
        <p:spPr>
          <a:xfrm>
            <a:off x="914400" y="539015"/>
            <a:ext cx="4889634" cy="861774"/>
          </a:xfrm>
          <a:prstGeom prst="rect">
            <a:avLst/>
          </a:prstGeom>
          <a:noFill/>
        </p:spPr>
        <p:txBody>
          <a:bodyPr wrap="square" rtlCol="0">
            <a:spAutoFit/>
          </a:bodyPr>
          <a:lstStyle/>
          <a:p>
            <a:pPr algn="ctr">
              <a:buClr>
                <a:srgbClr val="C00000"/>
              </a:buClr>
            </a:pPr>
            <a:r>
              <a:rPr lang="en-US" sz="3200" dirty="0">
                <a:latin typeface="+mj-lt"/>
                <a:cs typeface="Arial" panose="020B0604020202020204" pitchFamily="34" charset="0"/>
              </a:rPr>
              <a:t>Highlight graph</a:t>
            </a:r>
          </a:p>
          <a:p>
            <a:endParaRPr lang="en-US" dirty="0"/>
          </a:p>
        </p:txBody>
      </p:sp>
      <p:sp>
        <p:nvSpPr>
          <p:cNvPr id="9" name="TextBox 8">
            <a:extLst>
              <a:ext uri="{FF2B5EF4-FFF2-40B4-BE49-F238E27FC236}">
                <a16:creationId xmlns:a16="http://schemas.microsoft.com/office/drawing/2014/main" xmlns="" id="{2EA2AA37-9241-72AD-79AA-48D294E33437}"/>
              </a:ext>
            </a:extLst>
          </p:cNvPr>
          <p:cNvSpPr txBox="1"/>
          <p:nvPr/>
        </p:nvSpPr>
        <p:spPr>
          <a:xfrm>
            <a:off x="6776185" y="519764"/>
            <a:ext cx="4889634" cy="584775"/>
          </a:xfrm>
          <a:prstGeom prst="rect">
            <a:avLst/>
          </a:prstGeom>
          <a:noFill/>
        </p:spPr>
        <p:txBody>
          <a:bodyPr wrap="square" rtlCol="0">
            <a:spAutoFit/>
          </a:bodyPr>
          <a:lstStyle/>
          <a:p>
            <a:pPr algn="ctr"/>
            <a:r>
              <a:rPr lang="en-US" sz="3200" dirty="0">
                <a:latin typeface="+mj-lt"/>
              </a:rPr>
              <a:t>Tree map</a:t>
            </a:r>
          </a:p>
        </p:txBody>
      </p:sp>
      <p:pic>
        <p:nvPicPr>
          <p:cNvPr id="3" name="Picture 2" descr="Tableau Playbook - Highlight Table | Pluralsight">
            <a:extLst>
              <a:ext uri="{FF2B5EF4-FFF2-40B4-BE49-F238E27FC236}">
                <a16:creationId xmlns:a16="http://schemas.microsoft.com/office/drawing/2014/main" xmlns="" id="{CA71C729-463C-3EC0-384E-BBCCDA0CA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14" y="1675571"/>
            <a:ext cx="5342020" cy="3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Tree map charts - Docs Editors Help">
            <a:extLst>
              <a:ext uri="{FF2B5EF4-FFF2-40B4-BE49-F238E27FC236}">
                <a16:creationId xmlns:a16="http://schemas.microsoft.com/office/drawing/2014/main" xmlns="" id="{A3CFBB92-77D4-4D26-AC3B-E953595F6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708" y="1675572"/>
            <a:ext cx="5757624" cy="3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3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81DDE-B75F-C1B8-A7CD-8F4C085D7C30}"/>
              </a:ext>
            </a:extLst>
          </p:cNvPr>
          <p:cNvSpPr>
            <a:spLocks noGrp="1"/>
          </p:cNvSpPr>
          <p:nvPr>
            <p:ph type="title"/>
          </p:nvPr>
        </p:nvSpPr>
        <p:spPr/>
        <p:txBody>
          <a:bodyPr/>
          <a:lstStyle/>
          <a:p>
            <a:r>
              <a:rPr lang="en-ID" altLang="en-US" sz="3200" dirty="0"/>
              <a:t>Which chart or graph should you use? </a:t>
            </a:r>
            <a:endParaRPr lang="en-US" dirty="0"/>
          </a:p>
        </p:txBody>
      </p:sp>
      <p:sp>
        <p:nvSpPr>
          <p:cNvPr id="3" name="Content Placeholder 2">
            <a:extLst>
              <a:ext uri="{FF2B5EF4-FFF2-40B4-BE49-F238E27FC236}">
                <a16:creationId xmlns:a16="http://schemas.microsoft.com/office/drawing/2014/main" xmlns="" id="{857FA714-15C4-C2A6-7975-DA160C5D81D0}"/>
              </a:ext>
            </a:extLst>
          </p:cNvPr>
          <p:cNvSpPr>
            <a:spLocks noGrp="1"/>
          </p:cNvSpPr>
          <p:nvPr>
            <p:ph idx="1"/>
          </p:nvPr>
        </p:nvSpPr>
        <p:spPr/>
        <p:txBody>
          <a:bodyPr/>
          <a:lstStyle/>
          <a:p>
            <a:pPr algn="just"/>
            <a:r>
              <a:rPr lang="en-US" altLang="en-US" sz="2000" dirty="0">
                <a:latin typeface="Arial" panose="020B0604020202020204" pitchFamily="34" charset="0"/>
                <a:cs typeface="Arial" panose="020B0604020202020204" pitchFamily="34" charset="0"/>
              </a:rPr>
              <a:t>There is not one best chart or graph, because if there was we would not have these many chart and graph types. </a:t>
            </a:r>
          </a:p>
          <a:p>
            <a:pPr algn="just"/>
            <a:r>
              <a:rPr lang="en-US" altLang="en-US" sz="2000" dirty="0">
                <a:latin typeface="Arial" panose="020B0604020202020204" pitchFamily="34" charset="0"/>
                <a:cs typeface="Arial" panose="020B0604020202020204" pitchFamily="34" charset="0"/>
              </a:rPr>
              <a:t>They all have somewhat different data representation “skills.” </a:t>
            </a:r>
          </a:p>
          <a:p>
            <a:pPr algn="just"/>
            <a:r>
              <a:rPr lang="en-US" altLang="en-US" sz="2000" dirty="0">
                <a:latin typeface="Arial" panose="020B0604020202020204" pitchFamily="34" charset="0"/>
                <a:cs typeface="Arial" panose="020B0604020202020204" pitchFamily="34" charset="0"/>
              </a:rPr>
              <a:t>Several different chart/graph types can be used for the same visualization task. </a:t>
            </a:r>
          </a:p>
          <a:p>
            <a:pPr algn="just"/>
            <a:r>
              <a:rPr lang="en-US" altLang="en-US" sz="2000" dirty="0">
                <a:latin typeface="Arial" panose="020B0604020202020204" pitchFamily="34" charset="0"/>
                <a:cs typeface="Arial" panose="020B0604020202020204" pitchFamily="34" charset="0"/>
              </a:rPr>
              <a:t>One rule of thumb is to select and use the simplest one from the alternatives to make it easy for the intended audience to understand and digest.</a:t>
            </a:r>
          </a:p>
          <a:p>
            <a:endParaRPr lang="en-US" dirty="0"/>
          </a:p>
        </p:txBody>
      </p:sp>
    </p:spTree>
    <p:extLst>
      <p:ext uri="{BB962C8B-B14F-4D97-AF65-F5344CB8AC3E}">
        <p14:creationId xmlns:p14="http://schemas.microsoft.com/office/powerpoint/2010/main" val="130348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688A8-9DF1-4341-B7BD-2E65ADF7DC7A}"/>
              </a:ext>
            </a:extLst>
          </p:cNvPr>
          <p:cNvSpPr>
            <a:spLocks noGrp="1"/>
          </p:cNvSpPr>
          <p:nvPr>
            <p:ph type="title"/>
          </p:nvPr>
        </p:nvSpPr>
        <p:spPr/>
        <p:txBody>
          <a:bodyPr/>
          <a:lstStyle/>
          <a:p>
            <a:r>
              <a:rPr lang="en-US" altLang="en-US" sz="3200" dirty="0"/>
              <a:t>Taxonomy of Chart and Graph</a:t>
            </a:r>
            <a: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t/>
            </a:r>
            <a:b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p>
        </p:txBody>
      </p:sp>
      <p:pic>
        <p:nvPicPr>
          <p:cNvPr id="4" name="Picture 1">
            <a:extLst>
              <a:ext uri="{FF2B5EF4-FFF2-40B4-BE49-F238E27FC236}">
                <a16:creationId xmlns:a16="http://schemas.microsoft.com/office/drawing/2014/main" xmlns="" id="{31B691CC-0C5A-6151-FB15-038CB6C33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722687" y="2265362"/>
            <a:ext cx="47529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53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9FE01-A73C-627A-AFF4-FE81C4A0C488}"/>
              </a:ext>
            </a:extLst>
          </p:cNvPr>
          <p:cNvSpPr>
            <a:spLocks noGrp="1"/>
          </p:cNvSpPr>
          <p:nvPr>
            <p:ph type="title"/>
          </p:nvPr>
        </p:nvSpPr>
        <p:spPr/>
        <p:txBody>
          <a:bodyPr/>
          <a:lstStyle/>
          <a:p>
            <a:r>
              <a:rPr lang="en-US" altLang="en-US" sz="3200" dirty="0"/>
              <a:t>Visual Analytics</a:t>
            </a:r>
            <a:endParaRPr lang="en-US" dirty="0"/>
          </a:p>
        </p:txBody>
      </p:sp>
      <p:sp>
        <p:nvSpPr>
          <p:cNvPr id="3" name="Content Placeholder 2">
            <a:extLst>
              <a:ext uri="{FF2B5EF4-FFF2-40B4-BE49-F238E27FC236}">
                <a16:creationId xmlns:a16="http://schemas.microsoft.com/office/drawing/2014/main" xmlns="" id="{CCF3B504-7160-9472-FBF0-ADB258BA2D81}"/>
              </a:ext>
            </a:extLst>
          </p:cNvPr>
          <p:cNvSpPr>
            <a:spLocks noGrp="1"/>
          </p:cNvSpPr>
          <p:nvPr>
            <p:ph idx="1"/>
          </p:nvPr>
        </p:nvSpPr>
        <p:spPr/>
        <p:txBody>
          <a:bodyPr/>
          <a:lstStyle/>
          <a:p>
            <a:pPr algn="just"/>
            <a:r>
              <a:rPr lang="en-ID" altLang="en-US" dirty="0">
                <a:latin typeface="Arial" panose="020B0604020202020204" pitchFamily="34" charset="0"/>
                <a:cs typeface="Arial" panose="020B0604020202020204" pitchFamily="34" charset="0"/>
              </a:rPr>
              <a:t>visual analytics is the combination of visualization and predictive analytics. </a:t>
            </a:r>
          </a:p>
          <a:p>
            <a:pPr algn="just"/>
            <a:r>
              <a:rPr lang="en-ID" altLang="en-US" dirty="0">
                <a:latin typeface="Arial" panose="020B0604020202020204" pitchFamily="34" charset="0"/>
                <a:cs typeface="Arial" panose="020B0604020202020204" pitchFamily="34" charset="0"/>
              </a:rPr>
              <a:t>visual analytics is aimed at answering, “Why is it happening?” “What is more likely to happen?” and is usually associated with business analytics (forecasting, segmentation, correlation analysis). </a:t>
            </a:r>
          </a:p>
          <a:p>
            <a:pPr algn="just"/>
            <a:r>
              <a:rPr lang="en-ID" altLang="en-US" dirty="0">
                <a:latin typeface="Arial" panose="020B0604020202020204" pitchFamily="34" charset="0"/>
                <a:cs typeface="Arial" panose="020B0604020202020204" pitchFamily="34" charset="0"/>
              </a:rPr>
              <a:t>Visual or not visual, automated or manual, online or paper based, business reporting is not much different than telling a story. </a:t>
            </a:r>
          </a:p>
          <a:p>
            <a:endParaRPr lang="en-US" dirty="0"/>
          </a:p>
        </p:txBody>
      </p:sp>
    </p:spTree>
    <p:extLst>
      <p:ext uri="{BB962C8B-B14F-4D97-AF65-F5344CB8AC3E}">
        <p14:creationId xmlns:p14="http://schemas.microsoft.com/office/powerpoint/2010/main" val="303781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9E42EC30-FE6F-0D39-71C2-E14FEDFC7AB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4526" t="14000" r="28413" b="9766"/>
          <a:stretch>
            <a:fillRect/>
          </a:stretch>
        </p:blipFill>
        <p:spPr bwMode="auto">
          <a:xfrm>
            <a:off x="4462463" y="519113"/>
            <a:ext cx="7729537"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8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15194-4172-850A-3840-D3108CD658B7}"/>
              </a:ext>
            </a:extLst>
          </p:cNvPr>
          <p:cNvSpPr>
            <a:spLocks noGrp="1"/>
          </p:cNvSpPr>
          <p:nvPr>
            <p:ph type="title"/>
          </p:nvPr>
        </p:nvSpPr>
        <p:spPr/>
        <p:txBody>
          <a:bodyPr/>
          <a:lstStyle/>
          <a:p>
            <a:r>
              <a:rPr lang="en-US" altLang="en-US" sz="3200" dirty="0"/>
              <a:t>Dashboard</a:t>
            </a:r>
            <a: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t/>
            </a:r>
            <a:b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21B539F4-5BDC-6D5D-C898-4BB17CD1C8F4}"/>
              </a:ext>
            </a:extLst>
          </p:cNvPr>
          <p:cNvSpPr>
            <a:spLocks noGrp="1"/>
          </p:cNvSpPr>
          <p:nvPr>
            <p:ph idx="1"/>
          </p:nvPr>
        </p:nvSpPr>
        <p:spPr/>
        <p:txBody>
          <a:bodyPr/>
          <a:lstStyle/>
          <a:p>
            <a:pPr algn="just"/>
            <a:r>
              <a:rPr lang="en-US" altLang="en-US" sz="2000" dirty="0">
                <a:latin typeface="Arial" panose="020B0604020202020204" pitchFamily="34" charset="0"/>
                <a:cs typeface="Arial" panose="020B0604020202020204" pitchFamily="34" charset="0"/>
              </a:rPr>
              <a:t>A dashboard is a visual display of the most important information needed to achieve one or more objectives; consolidated and arranged on a single screen so the information can be monitored at a glance</a:t>
            </a:r>
          </a:p>
          <a:p>
            <a:endParaRPr lang="en-US" dirty="0"/>
          </a:p>
        </p:txBody>
      </p:sp>
    </p:spTree>
    <p:extLst>
      <p:ext uri="{BB962C8B-B14F-4D97-AF65-F5344CB8AC3E}">
        <p14:creationId xmlns:p14="http://schemas.microsoft.com/office/powerpoint/2010/main" val="201008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6FC6BF4A-6AD8-4093-9436-CEED2CB8F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926" y="445728"/>
            <a:ext cx="8710864" cy="516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374BC-F9AC-C8A8-5286-F6808BD89820}"/>
              </a:ext>
            </a:extLst>
          </p:cNvPr>
          <p:cNvSpPr>
            <a:spLocks noGrp="1"/>
          </p:cNvSpPr>
          <p:nvPr>
            <p:ph type="title"/>
          </p:nvPr>
        </p:nvSpPr>
        <p:spPr/>
        <p:txBody>
          <a:bodyPr/>
          <a:lstStyle/>
          <a:p>
            <a:r>
              <a:rPr lang="en-US" altLang="en-US" sz="3200" dirty="0"/>
              <a:t>Data Visualization</a:t>
            </a:r>
            <a:endParaRPr lang="en-US" dirty="0"/>
          </a:p>
        </p:txBody>
      </p:sp>
      <p:sp>
        <p:nvSpPr>
          <p:cNvPr id="3" name="Content Placeholder 2">
            <a:extLst>
              <a:ext uri="{FF2B5EF4-FFF2-40B4-BE49-F238E27FC236}">
                <a16:creationId xmlns:a16="http://schemas.microsoft.com/office/drawing/2014/main" xmlns="" id="{9F7CE2AE-D3F6-904E-E230-9098F5E08AAD}"/>
              </a:ext>
            </a:extLst>
          </p:cNvPr>
          <p:cNvSpPr>
            <a:spLocks noGrp="1"/>
          </p:cNvSpPr>
          <p:nvPr>
            <p:ph idx="1"/>
          </p:nvPr>
        </p:nvSpPr>
        <p:spPr/>
        <p:txBody>
          <a:bodyPr/>
          <a:lstStyle/>
          <a:p>
            <a:pPr algn="just"/>
            <a:r>
              <a:rPr lang="en-US" altLang="en-US" dirty="0">
                <a:latin typeface="Arial" panose="020B0604020202020204" pitchFamily="34" charset="0"/>
                <a:cs typeface="Arial" panose="020B0604020202020204" pitchFamily="34" charset="0"/>
              </a:rPr>
              <a:t>Data visualization (or more appropriately, information visualization) has been defined as “the use of visual representations to explore, make sense of, and communicate data” (Few, 2007</a:t>
            </a:r>
            <a:r>
              <a:rPr lang="en-US" altLang="en-US" dirty="0" smtClean="0">
                <a:latin typeface="Arial" panose="020B0604020202020204" pitchFamily="34" charset="0"/>
                <a:cs typeface="Arial" panose="020B0604020202020204" pitchFamily="34" charset="0"/>
              </a:rPr>
              <a:t>)</a:t>
            </a:r>
          </a:p>
          <a:p>
            <a:pPr algn="just"/>
            <a:r>
              <a:rPr lang="en-US" i="1" dirty="0"/>
              <a:t>"The purpose of visualization is insight, not pictures."</a:t>
            </a:r>
            <a:r>
              <a:rPr lang="en-US" b="1" dirty="0"/>
              <a:t> </a:t>
            </a:r>
            <a:r>
              <a:rPr lang="en-US" dirty="0"/>
              <a:t>― Ben </a:t>
            </a:r>
            <a:r>
              <a:rPr lang="en-US" dirty="0" err="1" smtClean="0"/>
              <a:t>Shneiderman</a:t>
            </a:r>
            <a:endParaRPr lang="en-US" dirty="0" smtClean="0"/>
          </a:p>
          <a:p>
            <a:pPr algn="just"/>
            <a:r>
              <a:rPr lang="en-US" i="1" dirty="0"/>
              <a:t>"By visualizing information, we turn it into a landscape that you can explore with your eyes, a sort of information map. And when you’re lost in information, an information map is kind of useful."</a:t>
            </a:r>
            <a:r>
              <a:rPr lang="en-US" dirty="0"/>
              <a:t>―David </a:t>
            </a:r>
            <a:r>
              <a:rPr lang="en-US" dirty="0" err="1" smtClean="0"/>
              <a:t>McCandless</a:t>
            </a:r>
            <a:endParaRPr lang="en-US" dirty="0" smtClean="0"/>
          </a:p>
          <a:p>
            <a:pPr algn="just"/>
            <a:r>
              <a:rPr lang="en-US" i="1" dirty="0"/>
              <a:t>"Numbers have an important story to tell. They rely on you to give them a clear and convincing voice."</a:t>
            </a:r>
            <a:r>
              <a:rPr lang="en-US" b="1" dirty="0"/>
              <a:t> </a:t>
            </a:r>
            <a:r>
              <a:rPr lang="en-US" dirty="0"/>
              <a:t>―Stephen Few</a:t>
            </a:r>
            <a:endParaRPr lang="en-US" alt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279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EF9D0-F2E8-10E9-52CF-DEC702353433}"/>
              </a:ext>
            </a:extLst>
          </p:cNvPr>
          <p:cNvSpPr>
            <a:spLocks noGrp="1"/>
          </p:cNvSpPr>
          <p:nvPr>
            <p:ph type="title"/>
          </p:nvPr>
        </p:nvSpPr>
        <p:spPr/>
        <p:txBody>
          <a:bodyPr/>
          <a:lstStyle/>
          <a:p>
            <a:r>
              <a:rPr lang="en-US" altLang="en-US" sz="3200" dirty="0"/>
              <a:t>Dashboard Design</a:t>
            </a:r>
            <a:endParaRPr lang="en-US" dirty="0"/>
          </a:p>
        </p:txBody>
      </p:sp>
      <p:sp>
        <p:nvSpPr>
          <p:cNvPr id="3" name="Content Placeholder 2">
            <a:extLst>
              <a:ext uri="{FF2B5EF4-FFF2-40B4-BE49-F238E27FC236}">
                <a16:creationId xmlns:a16="http://schemas.microsoft.com/office/drawing/2014/main" xmlns="" id="{DDF831EC-1BEF-A405-8BE3-9209DBFD1C13}"/>
              </a:ext>
            </a:extLst>
          </p:cNvPr>
          <p:cNvSpPr>
            <a:spLocks noGrp="1"/>
          </p:cNvSpPr>
          <p:nvPr>
            <p:ph idx="1"/>
          </p:nvPr>
        </p:nvSpPr>
        <p:spPr/>
        <p:txBody>
          <a:bodyPr>
            <a:normAutofit/>
          </a:bodyPr>
          <a:lstStyle/>
          <a:p>
            <a:pPr marL="0" indent="0" algn="just">
              <a:buFont typeface="Arial" panose="020B0604020202020204" pitchFamily="34" charset="0"/>
              <a:buNone/>
            </a:pPr>
            <a:r>
              <a:rPr lang="en-ID" altLang="en-US" dirty="0">
                <a:latin typeface="Arial" panose="020B0604020202020204" pitchFamily="34" charset="0"/>
                <a:cs typeface="Arial" panose="020B0604020202020204" pitchFamily="34" charset="0"/>
              </a:rPr>
              <a:t>According to </a:t>
            </a:r>
            <a:r>
              <a:rPr lang="en-ID" altLang="en-US" dirty="0" err="1">
                <a:latin typeface="Arial" panose="020B0604020202020204" pitchFamily="34" charset="0"/>
                <a:cs typeface="Arial" panose="020B0604020202020204" pitchFamily="34" charset="0"/>
              </a:rPr>
              <a:t>Eckerson</a:t>
            </a:r>
            <a:r>
              <a:rPr lang="en-ID" altLang="en-US" dirty="0">
                <a:latin typeface="Arial" panose="020B0604020202020204" pitchFamily="34" charset="0"/>
                <a:cs typeface="Arial" panose="020B0604020202020204" pitchFamily="34" charset="0"/>
              </a:rPr>
              <a:t> (2006), the most distinctive feature of a dashboard is its three layers of information: </a:t>
            </a:r>
          </a:p>
          <a:p>
            <a:pPr algn="just"/>
            <a:r>
              <a:rPr lang="en-ID" altLang="en-US" dirty="0">
                <a:latin typeface="Arial" panose="020B0604020202020204" pitchFamily="34" charset="0"/>
                <a:cs typeface="Arial" panose="020B0604020202020204" pitchFamily="34" charset="0"/>
              </a:rPr>
              <a:t>Monitoring: Graphical, abstracted data to monitor key performance metrics.</a:t>
            </a:r>
          </a:p>
          <a:p>
            <a:pPr algn="just"/>
            <a:r>
              <a:rPr lang="en-ID" altLang="en-US" dirty="0">
                <a:latin typeface="Arial" panose="020B0604020202020204" pitchFamily="34" charset="0"/>
                <a:cs typeface="Arial" panose="020B0604020202020204" pitchFamily="34" charset="0"/>
              </a:rPr>
              <a:t>Analysis: Summarized dimensional data to </a:t>
            </a:r>
            <a:r>
              <a:rPr lang="en-ID" altLang="en-US" dirty="0" err="1">
                <a:latin typeface="Arial" panose="020B0604020202020204" pitchFamily="34" charset="0"/>
                <a:cs typeface="Arial" panose="020B0604020202020204" pitchFamily="34" charset="0"/>
              </a:rPr>
              <a:t>analyze</a:t>
            </a:r>
            <a:r>
              <a:rPr lang="en-ID" altLang="en-US" dirty="0">
                <a:latin typeface="Arial" panose="020B0604020202020204" pitchFamily="34" charset="0"/>
                <a:cs typeface="Arial" panose="020B0604020202020204" pitchFamily="34" charset="0"/>
              </a:rPr>
              <a:t> the root cause of problems. </a:t>
            </a:r>
          </a:p>
          <a:p>
            <a:pPr algn="just"/>
            <a:r>
              <a:rPr lang="en-ID" altLang="en-US" dirty="0">
                <a:latin typeface="Arial" panose="020B0604020202020204" pitchFamily="34" charset="0"/>
                <a:cs typeface="Arial" panose="020B0604020202020204" pitchFamily="34" charset="0"/>
              </a:rPr>
              <a:t>Management: Detailed operational data that identify what actions to take to resolve a problem.</a:t>
            </a:r>
          </a:p>
          <a:p>
            <a:pPr marL="0" indent="0" algn="just">
              <a:buNone/>
            </a:pPr>
            <a:r>
              <a:rPr lang="en-ID" altLang="en-US" dirty="0">
                <a:latin typeface="Arial" panose="020B0604020202020204" pitchFamily="34" charset="0"/>
                <a:cs typeface="Arial" panose="020B0604020202020204" pitchFamily="34" charset="0"/>
              </a:rPr>
              <a:t> </a:t>
            </a:r>
          </a:p>
          <a:p>
            <a:pPr marL="0" indent="0" algn="ctr">
              <a:buFont typeface="Arial" panose="020B0604020202020204" pitchFamily="34" charset="0"/>
              <a:buNone/>
            </a:pPr>
            <a:r>
              <a:rPr lang="en-ID" altLang="en-US" i="1" dirty="0">
                <a:latin typeface="Arial" panose="020B0604020202020204" pitchFamily="34" charset="0"/>
                <a:cs typeface="Arial" panose="020B0604020202020204" pitchFamily="34" charset="0"/>
              </a:rPr>
              <a:t>“The fundamental challenge of dashboard design is to display all the required information on a single screen, clearly and without distraction, in a manner that can be assimilated quickly.”  </a:t>
            </a:r>
          </a:p>
          <a:p>
            <a:pPr marL="0" indent="0" algn="ctr">
              <a:buFont typeface="Arial" panose="020B0604020202020204" pitchFamily="34" charset="0"/>
              <a:buNone/>
            </a:pPr>
            <a:r>
              <a:rPr lang="en-ID" altLang="en-US" i="1" dirty="0">
                <a:latin typeface="Arial" panose="020B0604020202020204" pitchFamily="34" charset="0"/>
                <a:cs typeface="Arial" panose="020B0604020202020204" pitchFamily="34" charset="0"/>
              </a:rPr>
              <a:t>- </a:t>
            </a:r>
            <a:r>
              <a:rPr lang="en-ID" altLang="en-US" dirty="0">
                <a:latin typeface="Arial" panose="020B0604020202020204" pitchFamily="34" charset="0"/>
                <a:cs typeface="Arial" panose="020B0604020202020204" pitchFamily="34" charset="0"/>
              </a:rPr>
              <a:t>Few 2005</a:t>
            </a:r>
            <a:endParaRPr lang="en-ID" altLang="en-US" i="1" dirty="0">
              <a:latin typeface="Arial" panose="020B0604020202020204" pitchFamily="34" charset="0"/>
              <a:cs typeface="Arial" panose="020B0604020202020204" pitchFamily="34" charset="0"/>
            </a:endParaRPr>
          </a:p>
          <a:p>
            <a:pPr marL="0" indent="0" algn="just">
              <a:buNone/>
            </a:pPr>
            <a:endParaRPr lang="en-ID" alt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8255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C7B88-8129-000D-C380-FC33E2F4662E}"/>
              </a:ext>
            </a:extLst>
          </p:cNvPr>
          <p:cNvSpPr>
            <a:spLocks noGrp="1"/>
          </p:cNvSpPr>
          <p:nvPr>
            <p:ph type="title"/>
          </p:nvPr>
        </p:nvSpPr>
        <p:spPr/>
        <p:txBody>
          <a:bodyPr/>
          <a:lstStyle/>
          <a:p>
            <a:r>
              <a:rPr lang="en-US" altLang="en-US" sz="3200" dirty="0"/>
              <a:t>What to Look for in a Dashboard</a:t>
            </a:r>
            <a:endParaRPr lang="en-US" dirty="0"/>
          </a:p>
        </p:txBody>
      </p:sp>
      <p:sp>
        <p:nvSpPr>
          <p:cNvPr id="3" name="Content Placeholder 2">
            <a:extLst>
              <a:ext uri="{FF2B5EF4-FFF2-40B4-BE49-F238E27FC236}">
                <a16:creationId xmlns:a16="http://schemas.microsoft.com/office/drawing/2014/main" xmlns="" id="{59602241-BCAE-667D-A651-CA021611D0B7}"/>
              </a:ext>
            </a:extLst>
          </p:cNvPr>
          <p:cNvSpPr>
            <a:spLocks noGrp="1"/>
          </p:cNvSpPr>
          <p:nvPr>
            <p:ph idx="1"/>
          </p:nvPr>
        </p:nvSpPr>
        <p:spPr/>
        <p:txBody>
          <a:bodyPr>
            <a:normAutofit fontScale="32500" lnSpcReduction="20000"/>
          </a:bodyPr>
          <a:lstStyle/>
          <a:p>
            <a:pPr marL="0" indent="0" algn="just">
              <a:buNone/>
            </a:pPr>
            <a:r>
              <a:rPr lang="en-ID" altLang="en-US" sz="6400" dirty="0">
                <a:latin typeface="Arial" panose="020B0604020202020204" pitchFamily="34" charset="0"/>
                <a:cs typeface="Arial" panose="020B0604020202020204" pitchFamily="34" charset="0"/>
              </a:rPr>
              <a:t>Fit within the larger BI and/or performance measurement system </a:t>
            </a:r>
          </a:p>
          <a:p>
            <a:pPr marL="0" indent="0" algn="just">
              <a:buNone/>
            </a:pPr>
            <a:r>
              <a:rPr lang="en-ID" altLang="en-US" sz="6400" dirty="0">
                <a:latin typeface="Arial" panose="020B0604020202020204" pitchFamily="34" charset="0"/>
                <a:cs typeface="Arial" panose="020B0604020202020204" pitchFamily="34" charset="0"/>
              </a:rPr>
              <a:t>Possess the following characteristics (Novell, 2009): </a:t>
            </a:r>
          </a:p>
          <a:p>
            <a:pPr algn="just"/>
            <a:r>
              <a:rPr lang="en-ID" altLang="en-US" sz="6400" dirty="0">
                <a:latin typeface="Arial" panose="020B0604020202020204" pitchFamily="34" charset="0"/>
                <a:cs typeface="Arial" panose="020B0604020202020204" pitchFamily="34" charset="0"/>
              </a:rPr>
              <a:t>They use visual components</a:t>
            </a:r>
          </a:p>
          <a:p>
            <a:pPr algn="just"/>
            <a:r>
              <a:rPr lang="en-ID" altLang="en-US" sz="6400" dirty="0">
                <a:latin typeface="Arial" panose="020B0604020202020204" pitchFamily="34" charset="0"/>
                <a:cs typeface="Arial" panose="020B0604020202020204" pitchFamily="34" charset="0"/>
              </a:rPr>
              <a:t>They are transparent to the user, meaning that they require minimal training and are extremely easy to use. </a:t>
            </a:r>
          </a:p>
          <a:p>
            <a:pPr algn="just"/>
            <a:r>
              <a:rPr lang="en-ID" altLang="en-US" sz="6400" dirty="0">
                <a:latin typeface="Arial" panose="020B0604020202020204" pitchFamily="34" charset="0"/>
                <a:cs typeface="Arial" panose="020B0604020202020204" pitchFamily="34" charset="0"/>
              </a:rPr>
              <a:t>They combine data from a variety of systems into a single, summarized, unified view of the business. </a:t>
            </a:r>
          </a:p>
          <a:p>
            <a:pPr algn="just"/>
            <a:r>
              <a:rPr lang="en-ID" altLang="en-US" sz="6400" dirty="0">
                <a:latin typeface="Arial" panose="020B0604020202020204" pitchFamily="34" charset="0"/>
                <a:cs typeface="Arial" panose="020B0604020202020204" pitchFamily="34" charset="0"/>
              </a:rPr>
              <a:t>They enable drill-down or drill-through to underlying data sources or reports, providing more detail about the underlying comparative and evaluative context. </a:t>
            </a:r>
          </a:p>
          <a:p>
            <a:pPr algn="just"/>
            <a:r>
              <a:rPr lang="en-ID" altLang="en-US" sz="6400" dirty="0">
                <a:latin typeface="Arial" panose="020B0604020202020204" pitchFamily="34" charset="0"/>
                <a:cs typeface="Arial" panose="020B0604020202020204" pitchFamily="34" charset="0"/>
              </a:rPr>
              <a:t>They present a dynamic, real-world view with timely data refreshes, enabling the end user to stay up to date with any recent changes in the business. </a:t>
            </a:r>
          </a:p>
          <a:p>
            <a:pPr algn="just"/>
            <a:r>
              <a:rPr lang="en-ID" altLang="en-US" sz="6400" dirty="0">
                <a:latin typeface="Arial" panose="020B0604020202020204" pitchFamily="34" charset="0"/>
                <a:cs typeface="Arial" panose="020B0604020202020204" pitchFamily="34" charset="0"/>
              </a:rPr>
              <a:t>They require little, if any, customized coding to implement, deploy, and maintain. </a:t>
            </a:r>
          </a:p>
          <a:p>
            <a:endParaRPr lang="en-US" dirty="0"/>
          </a:p>
        </p:txBody>
      </p:sp>
    </p:spTree>
    <p:extLst>
      <p:ext uri="{BB962C8B-B14F-4D97-AF65-F5344CB8AC3E}">
        <p14:creationId xmlns:p14="http://schemas.microsoft.com/office/powerpoint/2010/main" val="959974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787AA-6D70-692D-A48A-881C2EA34375}"/>
              </a:ext>
            </a:extLst>
          </p:cNvPr>
          <p:cNvSpPr>
            <a:spLocks noGrp="1"/>
          </p:cNvSpPr>
          <p:nvPr>
            <p:ph type="title"/>
          </p:nvPr>
        </p:nvSpPr>
        <p:spPr/>
        <p:txBody>
          <a:bodyPr/>
          <a:lstStyle/>
          <a:p>
            <a:r>
              <a:rPr lang="en-US" altLang="en-US" sz="3200" dirty="0"/>
              <a:t>Best Practices in Dashboard Design</a:t>
            </a:r>
            <a:endParaRPr lang="en-US" dirty="0"/>
          </a:p>
        </p:txBody>
      </p:sp>
      <p:sp>
        <p:nvSpPr>
          <p:cNvPr id="3" name="Content Placeholder 2">
            <a:extLst>
              <a:ext uri="{FF2B5EF4-FFF2-40B4-BE49-F238E27FC236}">
                <a16:creationId xmlns:a16="http://schemas.microsoft.com/office/drawing/2014/main" xmlns="" id="{2DFCD0BB-5935-A5FC-0D6A-C91644DDF5FD}"/>
              </a:ext>
            </a:extLst>
          </p:cNvPr>
          <p:cNvSpPr>
            <a:spLocks noGrp="1"/>
          </p:cNvSpPr>
          <p:nvPr>
            <p:ph idx="1"/>
          </p:nvPr>
        </p:nvSpPr>
        <p:spPr/>
        <p:txBody>
          <a:bodyPr>
            <a:normAutofit/>
          </a:bodyPr>
          <a:lstStyle/>
          <a:p>
            <a:pPr marL="0" indent="0" algn="just">
              <a:buNone/>
            </a:pPr>
            <a:r>
              <a:rPr lang="en-ID" altLang="en-US" dirty="0">
                <a:latin typeface="Arial" panose="020B0604020202020204" pitchFamily="34" charset="0"/>
                <a:cs typeface="Arial" panose="020B0604020202020204" pitchFamily="34" charset="0"/>
              </a:rPr>
              <a:t>Even if a dashboard’s appearance looks professional, is aesthetically pleasing, and includes graphs and tables created according to accepted visual design standards, it is also important to ask about the data: </a:t>
            </a:r>
          </a:p>
          <a:p>
            <a:pPr algn="just"/>
            <a:r>
              <a:rPr lang="en-ID" altLang="en-US" sz="2000" dirty="0">
                <a:latin typeface="Arial" panose="020B0604020202020204" pitchFamily="34" charset="0"/>
                <a:cs typeface="Arial" panose="020B0604020202020204" pitchFamily="34" charset="0"/>
              </a:rPr>
              <a:t>Is it reliable? </a:t>
            </a:r>
          </a:p>
          <a:p>
            <a:pPr algn="just"/>
            <a:r>
              <a:rPr lang="en-ID" altLang="en-US" sz="2000" dirty="0">
                <a:latin typeface="Arial" panose="020B0604020202020204" pitchFamily="34" charset="0"/>
                <a:cs typeface="Arial" panose="020B0604020202020204" pitchFamily="34" charset="0"/>
              </a:rPr>
              <a:t>Is it timely? </a:t>
            </a:r>
          </a:p>
          <a:p>
            <a:pPr algn="just"/>
            <a:r>
              <a:rPr lang="en-ID" altLang="en-US" sz="2000" dirty="0">
                <a:latin typeface="Arial" panose="020B0604020202020204" pitchFamily="34" charset="0"/>
                <a:cs typeface="Arial" panose="020B0604020202020204" pitchFamily="34" charset="0"/>
              </a:rPr>
              <a:t>Is any data missing? </a:t>
            </a:r>
          </a:p>
          <a:p>
            <a:pPr algn="just"/>
            <a:r>
              <a:rPr lang="en-ID" altLang="en-US" sz="2000" dirty="0">
                <a:latin typeface="Arial" panose="020B0604020202020204" pitchFamily="34" charset="0"/>
                <a:cs typeface="Arial" panose="020B0604020202020204" pitchFamily="34" charset="0"/>
              </a:rPr>
              <a:t>Is it consistent across all dashboards? </a:t>
            </a:r>
          </a:p>
          <a:p>
            <a:endParaRPr lang="en-US" dirty="0"/>
          </a:p>
        </p:txBody>
      </p:sp>
    </p:spTree>
    <p:extLst>
      <p:ext uri="{BB962C8B-B14F-4D97-AF65-F5344CB8AC3E}">
        <p14:creationId xmlns:p14="http://schemas.microsoft.com/office/powerpoint/2010/main" val="580850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188C2F-32E5-C33F-B85E-B5B845DF7246}"/>
              </a:ext>
            </a:extLst>
          </p:cNvPr>
          <p:cNvSpPr>
            <a:spLocks noGrp="1"/>
          </p:cNvSpPr>
          <p:nvPr>
            <p:ph type="title"/>
          </p:nvPr>
        </p:nvSpPr>
        <p:spPr/>
        <p:txBody>
          <a:bodyPr/>
          <a:lstStyle/>
          <a:p>
            <a:r>
              <a:rPr lang="en-US" altLang="en-US" sz="3200" dirty="0"/>
              <a:t>Benchmark Key Performance Indicators with Industry Standards </a:t>
            </a:r>
            <a:endParaRPr lang="en-US" dirty="0"/>
          </a:p>
        </p:txBody>
      </p:sp>
      <p:sp>
        <p:nvSpPr>
          <p:cNvPr id="3" name="Content Placeholder 2">
            <a:extLst>
              <a:ext uri="{FF2B5EF4-FFF2-40B4-BE49-F238E27FC236}">
                <a16:creationId xmlns:a16="http://schemas.microsoft.com/office/drawing/2014/main" xmlns="" id="{3B31338B-3D0F-A4DB-2EBA-35BA85F955F3}"/>
              </a:ext>
            </a:extLst>
          </p:cNvPr>
          <p:cNvSpPr>
            <a:spLocks noGrp="1"/>
          </p:cNvSpPr>
          <p:nvPr>
            <p:ph idx="1"/>
          </p:nvPr>
        </p:nvSpPr>
        <p:spPr/>
        <p:txBody>
          <a:bodyPr/>
          <a:lstStyle/>
          <a:p>
            <a:pPr algn="just"/>
            <a:r>
              <a:rPr lang="en-ID" altLang="en-US" sz="2000" dirty="0">
                <a:latin typeface="Arial" panose="020B0604020202020204" pitchFamily="34" charset="0"/>
                <a:cs typeface="Arial" panose="020B0604020202020204" pitchFamily="34" charset="0"/>
              </a:rPr>
              <a:t>Many customers, at some point in time, want to know if the metrics they are measuring are the right metrics to monitor. </a:t>
            </a:r>
          </a:p>
          <a:p>
            <a:pPr algn="just"/>
            <a:r>
              <a:rPr lang="en-ID" altLang="en-US" sz="2000" dirty="0">
                <a:latin typeface="Arial" panose="020B0604020202020204" pitchFamily="34" charset="0"/>
                <a:cs typeface="Arial" panose="020B0604020202020204" pitchFamily="34" charset="0"/>
              </a:rPr>
              <a:t>Sometimes customers have found that the metrics they are tracking are not the right ones to track. </a:t>
            </a:r>
          </a:p>
          <a:p>
            <a:pPr algn="just"/>
            <a:r>
              <a:rPr lang="en-ID" altLang="en-US" sz="2000" dirty="0">
                <a:latin typeface="Arial" panose="020B0604020202020204" pitchFamily="34" charset="0"/>
                <a:cs typeface="Arial" panose="020B0604020202020204" pitchFamily="34" charset="0"/>
              </a:rPr>
              <a:t>Doing a gap assessment with industry benchmarks aligns you with industry best practices. </a:t>
            </a:r>
          </a:p>
          <a:p>
            <a:endParaRPr lang="en-US" dirty="0"/>
          </a:p>
        </p:txBody>
      </p:sp>
    </p:spTree>
    <p:extLst>
      <p:ext uri="{BB962C8B-B14F-4D97-AF65-F5344CB8AC3E}">
        <p14:creationId xmlns:p14="http://schemas.microsoft.com/office/powerpoint/2010/main" val="260361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A8ACD-D8EA-8BE8-9863-A3A03417677C}"/>
              </a:ext>
            </a:extLst>
          </p:cNvPr>
          <p:cNvSpPr>
            <a:spLocks noGrp="1"/>
          </p:cNvSpPr>
          <p:nvPr>
            <p:ph type="title"/>
          </p:nvPr>
        </p:nvSpPr>
        <p:spPr/>
        <p:txBody>
          <a:bodyPr/>
          <a:lstStyle/>
          <a:p>
            <a:r>
              <a:rPr lang="en-US" altLang="en-US" sz="3200" dirty="0"/>
              <a:t>Wrap the Dashboard Metrics with contextual Metadata </a:t>
            </a:r>
            <a:endParaRPr lang="en-US" dirty="0"/>
          </a:p>
        </p:txBody>
      </p:sp>
      <p:sp>
        <p:nvSpPr>
          <p:cNvPr id="3" name="Content Placeholder 2">
            <a:extLst>
              <a:ext uri="{FF2B5EF4-FFF2-40B4-BE49-F238E27FC236}">
                <a16:creationId xmlns:a16="http://schemas.microsoft.com/office/drawing/2014/main" xmlns="" id="{23AD50AC-0416-DB87-9B8A-C1A9CFE3FE77}"/>
              </a:ext>
            </a:extLst>
          </p:cNvPr>
          <p:cNvSpPr>
            <a:spLocks noGrp="1"/>
          </p:cNvSpPr>
          <p:nvPr>
            <p:ph idx="1"/>
          </p:nvPr>
        </p:nvSpPr>
        <p:spPr>
          <a:xfrm>
            <a:off x="1451579" y="2015732"/>
            <a:ext cx="9603275" cy="4037749"/>
          </a:xfrm>
        </p:spPr>
        <p:txBody>
          <a:bodyPr>
            <a:normAutofit fontScale="25000" lnSpcReduction="20000"/>
          </a:bodyPr>
          <a:lstStyle/>
          <a:p>
            <a:pPr marL="0" indent="0" algn="just">
              <a:buNone/>
            </a:pPr>
            <a:r>
              <a:rPr lang="en-ID" altLang="en-US" sz="8000" dirty="0">
                <a:latin typeface="Arial" panose="020B0604020202020204" pitchFamily="34" charset="0"/>
                <a:cs typeface="Arial" panose="020B0604020202020204" pitchFamily="34" charset="0"/>
              </a:rPr>
              <a:t>Often when a report or a visual dashboard/scorecard is presented to business users, questions remain unanswered. The following are some examples: </a:t>
            </a:r>
          </a:p>
          <a:p>
            <a:pPr algn="just"/>
            <a:r>
              <a:rPr lang="en-ID" altLang="en-US" sz="8000" dirty="0">
                <a:latin typeface="Arial" panose="020B0604020202020204" pitchFamily="34" charset="0"/>
                <a:cs typeface="Arial" panose="020B0604020202020204" pitchFamily="34" charset="0"/>
              </a:rPr>
              <a:t>Where did you source this data from? </a:t>
            </a:r>
          </a:p>
          <a:p>
            <a:pPr algn="just"/>
            <a:r>
              <a:rPr lang="en-ID" altLang="en-US" sz="8000" dirty="0">
                <a:latin typeface="Arial" panose="020B0604020202020204" pitchFamily="34" charset="0"/>
                <a:cs typeface="Arial" panose="020B0604020202020204" pitchFamily="34" charset="0"/>
              </a:rPr>
              <a:t>While loading the data warehouse, what percentage of the data got rejected/encountered data quality problems? </a:t>
            </a:r>
          </a:p>
          <a:p>
            <a:pPr algn="just"/>
            <a:r>
              <a:rPr lang="en-ID" altLang="en-US" sz="8000" dirty="0">
                <a:latin typeface="Arial" panose="020B0604020202020204" pitchFamily="34" charset="0"/>
                <a:cs typeface="Arial" panose="020B0604020202020204" pitchFamily="34" charset="0"/>
              </a:rPr>
              <a:t>Is the dashboard presenting “fresh” information or “stale” information? </a:t>
            </a:r>
          </a:p>
          <a:p>
            <a:pPr algn="just"/>
            <a:r>
              <a:rPr lang="en-ID" altLang="en-US" sz="8000" dirty="0">
                <a:latin typeface="Arial" panose="020B0604020202020204" pitchFamily="34" charset="0"/>
                <a:cs typeface="Arial" panose="020B0604020202020204" pitchFamily="34" charset="0"/>
              </a:rPr>
              <a:t>When was the data warehouse last refreshed? </a:t>
            </a:r>
          </a:p>
          <a:p>
            <a:pPr algn="just"/>
            <a:r>
              <a:rPr lang="en-ID" altLang="en-US" sz="8000" dirty="0">
                <a:latin typeface="Arial" panose="020B0604020202020204" pitchFamily="34" charset="0"/>
                <a:cs typeface="Arial" panose="020B0604020202020204" pitchFamily="34" charset="0"/>
              </a:rPr>
              <a:t>When is it going to be refreshed next? </a:t>
            </a:r>
          </a:p>
          <a:p>
            <a:pPr algn="just"/>
            <a:r>
              <a:rPr lang="en-ID" altLang="en-US" sz="8000" dirty="0">
                <a:latin typeface="Arial" panose="020B0604020202020204" pitchFamily="34" charset="0"/>
                <a:cs typeface="Arial" panose="020B0604020202020204" pitchFamily="34" charset="0"/>
              </a:rPr>
              <a:t>Were any high-value transactions that would skew the overall trends rejected as a part of the loading process? </a:t>
            </a:r>
          </a:p>
          <a:p>
            <a:endParaRPr lang="en-US" dirty="0"/>
          </a:p>
        </p:txBody>
      </p:sp>
    </p:spTree>
    <p:extLst>
      <p:ext uri="{BB962C8B-B14F-4D97-AF65-F5344CB8AC3E}">
        <p14:creationId xmlns:p14="http://schemas.microsoft.com/office/powerpoint/2010/main" val="2341042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E3459-BFC1-D0B1-28BF-F109488EC17A}"/>
              </a:ext>
            </a:extLst>
          </p:cNvPr>
          <p:cNvSpPr>
            <a:spLocks noGrp="1"/>
          </p:cNvSpPr>
          <p:nvPr>
            <p:ph type="title"/>
          </p:nvPr>
        </p:nvSpPr>
        <p:spPr/>
        <p:txBody>
          <a:bodyPr/>
          <a:lstStyle/>
          <a:p>
            <a:r>
              <a:rPr lang="en-US" altLang="en-US" sz="3200" dirty="0"/>
              <a:t>Validate the Dashboard Design by a usability specialist </a:t>
            </a:r>
            <a:endParaRPr lang="en-US" dirty="0"/>
          </a:p>
        </p:txBody>
      </p:sp>
      <p:sp>
        <p:nvSpPr>
          <p:cNvPr id="3" name="Content Placeholder 2">
            <a:extLst>
              <a:ext uri="{FF2B5EF4-FFF2-40B4-BE49-F238E27FC236}">
                <a16:creationId xmlns:a16="http://schemas.microsoft.com/office/drawing/2014/main" xmlns="" id="{8EC2065B-CA12-55D5-F739-E80B9A73AFEA}"/>
              </a:ext>
            </a:extLst>
          </p:cNvPr>
          <p:cNvSpPr>
            <a:spLocks noGrp="1"/>
          </p:cNvSpPr>
          <p:nvPr>
            <p:ph idx="1"/>
          </p:nvPr>
        </p:nvSpPr>
        <p:spPr/>
        <p:txBody>
          <a:bodyPr/>
          <a:lstStyle/>
          <a:p>
            <a:pPr algn="just"/>
            <a:r>
              <a:rPr lang="en-ID" altLang="en-US" sz="2000" dirty="0">
                <a:latin typeface="Arial" panose="020B0604020202020204" pitchFamily="34" charset="0"/>
                <a:cs typeface="Arial" panose="020B0604020202020204" pitchFamily="34" charset="0"/>
              </a:rPr>
              <a:t>Even though it’s a well-engineered data warehouse that can perform well, many business users do not use the dashboard, as it is perceived as not being user friendly, leading to poor adoption of the infrastructure and change management issues. Up-front validation of the dashboard design by a usability specialist can mitigate this risk. </a:t>
            </a:r>
          </a:p>
          <a:p>
            <a:endParaRPr lang="en-US" dirty="0"/>
          </a:p>
        </p:txBody>
      </p:sp>
    </p:spTree>
    <p:extLst>
      <p:ext uri="{BB962C8B-B14F-4D97-AF65-F5344CB8AC3E}">
        <p14:creationId xmlns:p14="http://schemas.microsoft.com/office/powerpoint/2010/main" val="1051463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34F69-3C9A-7E84-2C5C-F667E033F6A6}"/>
              </a:ext>
            </a:extLst>
          </p:cNvPr>
          <p:cNvSpPr>
            <a:spLocks noGrp="1"/>
          </p:cNvSpPr>
          <p:nvPr>
            <p:ph type="title"/>
          </p:nvPr>
        </p:nvSpPr>
        <p:spPr/>
        <p:txBody>
          <a:bodyPr/>
          <a:lstStyle/>
          <a:p>
            <a:r>
              <a:rPr lang="en-US" altLang="en-US" sz="3200" dirty="0"/>
              <a:t>Prioritize and rank alerts/exceptions streamed to the Dashboard </a:t>
            </a:r>
            <a:endParaRPr lang="en-US" dirty="0"/>
          </a:p>
        </p:txBody>
      </p:sp>
      <p:sp>
        <p:nvSpPr>
          <p:cNvPr id="3" name="Content Placeholder 2">
            <a:extLst>
              <a:ext uri="{FF2B5EF4-FFF2-40B4-BE49-F238E27FC236}">
                <a16:creationId xmlns:a16="http://schemas.microsoft.com/office/drawing/2014/main" xmlns="" id="{A1CCB0E4-9633-4B61-6532-EDBDFFC286F9}"/>
              </a:ext>
            </a:extLst>
          </p:cNvPr>
          <p:cNvSpPr>
            <a:spLocks noGrp="1"/>
          </p:cNvSpPr>
          <p:nvPr>
            <p:ph idx="1"/>
          </p:nvPr>
        </p:nvSpPr>
        <p:spPr/>
        <p:txBody>
          <a:bodyPr/>
          <a:lstStyle/>
          <a:p>
            <a:pPr marL="0" indent="0" algn="just">
              <a:buFont typeface="Arial" panose="020B0604020202020204" pitchFamily="34" charset="0"/>
              <a:buNone/>
            </a:pPr>
            <a:r>
              <a:rPr lang="en-US" altLang="en-US" dirty="0">
                <a:latin typeface="Arial" panose="020B0604020202020204" pitchFamily="34" charset="0"/>
                <a:cs typeface="Arial" panose="020B0604020202020204" pitchFamily="34" charset="0"/>
              </a:rPr>
              <a:t>Because there are tons of raw data, it is important to have a mechanism by which important exceptions/behaviors are proactively pushed to the information consumers. A business rule can be codified, which detects the alert pattern of interest. </a:t>
            </a:r>
          </a:p>
          <a:p>
            <a:endParaRPr lang="en-US" dirty="0"/>
          </a:p>
        </p:txBody>
      </p:sp>
    </p:spTree>
    <p:extLst>
      <p:ext uri="{BB962C8B-B14F-4D97-AF65-F5344CB8AC3E}">
        <p14:creationId xmlns:p14="http://schemas.microsoft.com/office/powerpoint/2010/main" val="267549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4F9DE-AD95-5F2D-2F9C-4979F5D7CDF8}"/>
              </a:ext>
            </a:extLst>
          </p:cNvPr>
          <p:cNvSpPr>
            <a:spLocks noGrp="1"/>
          </p:cNvSpPr>
          <p:nvPr>
            <p:ph type="title"/>
          </p:nvPr>
        </p:nvSpPr>
        <p:spPr/>
        <p:txBody>
          <a:bodyPr/>
          <a:lstStyle/>
          <a:p>
            <a:r>
              <a:rPr lang="en-US" altLang="en-US" sz="3200" dirty="0"/>
              <a:t>Enrich the Dashboard with business-user comments </a:t>
            </a:r>
            <a:endParaRPr lang="en-US" dirty="0"/>
          </a:p>
        </p:txBody>
      </p:sp>
      <p:sp>
        <p:nvSpPr>
          <p:cNvPr id="3" name="Content Placeholder 2">
            <a:extLst>
              <a:ext uri="{FF2B5EF4-FFF2-40B4-BE49-F238E27FC236}">
                <a16:creationId xmlns:a16="http://schemas.microsoft.com/office/drawing/2014/main" xmlns="" id="{1040BE17-7BF8-BC0E-4391-0F3BFEB3184D}"/>
              </a:ext>
            </a:extLst>
          </p:cNvPr>
          <p:cNvSpPr>
            <a:spLocks noGrp="1"/>
          </p:cNvSpPr>
          <p:nvPr>
            <p:ph idx="1"/>
          </p:nvPr>
        </p:nvSpPr>
        <p:spPr/>
        <p:txBody>
          <a:bodyPr/>
          <a:lstStyle/>
          <a:p>
            <a:pPr marL="0" indent="0" algn="just">
              <a:buNone/>
            </a:pPr>
            <a:r>
              <a:rPr lang="en-ID" altLang="en-US" dirty="0">
                <a:latin typeface="Arial" panose="020B0604020202020204" pitchFamily="34" charset="0"/>
                <a:cs typeface="Arial" panose="020B0604020202020204" pitchFamily="34" charset="0"/>
              </a:rPr>
              <a:t>When the same dashboard information is presented to multiple business users, a small text box can be provided that can capture the comments from an end-user’s perspective</a:t>
            </a:r>
            <a:r>
              <a:rPr lang="en-ID" altLang="en-US" dirty="0"/>
              <a:t>. </a:t>
            </a:r>
          </a:p>
          <a:p>
            <a:pPr marL="0" indent="0">
              <a:buNone/>
            </a:pPr>
            <a:endParaRPr lang="en-US" dirty="0"/>
          </a:p>
        </p:txBody>
      </p:sp>
    </p:spTree>
    <p:extLst>
      <p:ext uri="{BB962C8B-B14F-4D97-AF65-F5344CB8AC3E}">
        <p14:creationId xmlns:p14="http://schemas.microsoft.com/office/powerpoint/2010/main" val="2246120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EE799-1FAC-7BBC-87A2-B6DCC12CB6F5}"/>
              </a:ext>
            </a:extLst>
          </p:cNvPr>
          <p:cNvSpPr>
            <a:spLocks noGrp="1"/>
          </p:cNvSpPr>
          <p:nvPr>
            <p:ph type="title"/>
          </p:nvPr>
        </p:nvSpPr>
        <p:spPr/>
        <p:txBody>
          <a:bodyPr/>
          <a:lstStyle/>
          <a:p>
            <a:r>
              <a:rPr lang="en-US" altLang="en-US" sz="3200" dirty="0"/>
              <a:t>Present information in three Different Levels </a:t>
            </a:r>
            <a:endParaRPr lang="en-US" dirty="0"/>
          </a:p>
        </p:txBody>
      </p:sp>
      <p:sp>
        <p:nvSpPr>
          <p:cNvPr id="3" name="Content Placeholder 2">
            <a:extLst>
              <a:ext uri="{FF2B5EF4-FFF2-40B4-BE49-F238E27FC236}">
                <a16:creationId xmlns:a16="http://schemas.microsoft.com/office/drawing/2014/main" xmlns="" id="{1A3782A1-F069-43D8-A0B0-A9A4778AE059}"/>
              </a:ext>
            </a:extLst>
          </p:cNvPr>
          <p:cNvSpPr>
            <a:spLocks noGrp="1"/>
          </p:cNvSpPr>
          <p:nvPr>
            <p:ph idx="1"/>
          </p:nvPr>
        </p:nvSpPr>
        <p:spPr/>
        <p:txBody>
          <a:bodyPr/>
          <a:lstStyle/>
          <a:p>
            <a:pPr marL="0" indent="0" algn="just">
              <a:buNone/>
            </a:pPr>
            <a:r>
              <a:rPr lang="en-ID" altLang="en-US" dirty="0">
                <a:latin typeface="Arial" panose="020B0604020202020204" pitchFamily="34" charset="0"/>
                <a:cs typeface="Arial" panose="020B0604020202020204" pitchFamily="34" charset="0"/>
              </a:rPr>
              <a:t>Information can be presented in three layers depending on the granularity of the information: the visual dashboard level, the static report level, and the self-service cube level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949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C71DD-8AAF-FCA9-9384-1218E9988CBA}"/>
              </a:ext>
            </a:extLst>
          </p:cNvPr>
          <p:cNvSpPr>
            <a:spLocks noGrp="1"/>
          </p:cNvSpPr>
          <p:nvPr>
            <p:ph type="title"/>
          </p:nvPr>
        </p:nvSpPr>
        <p:spPr/>
        <p:txBody>
          <a:bodyPr/>
          <a:lstStyle/>
          <a:p>
            <a:r>
              <a:rPr lang="en-US" altLang="en-US" sz="3200" dirty="0"/>
              <a:t>Pick the right visual construct using Dashboard Design Principles </a:t>
            </a:r>
            <a:endParaRPr lang="en-US" dirty="0"/>
          </a:p>
        </p:txBody>
      </p:sp>
      <p:sp>
        <p:nvSpPr>
          <p:cNvPr id="3" name="Content Placeholder 2">
            <a:extLst>
              <a:ext uri="{FF2B5EF4-FFF2-40B4-BE49-F238E27FC236}">
                <a16:creationId xmlns:a16="http://schemas.microsoft.com/office/drawing/2014/main" xmlns="" id="{52679006-1E92-5B49-CD4B-FFADCB716776}"/>
              </a:ext>
            </a:extLst>
          </p:cNvPr>
          <p:cNvSpPr>
            <a:spLocks noGrp="1"/>
          </p:cNvSpPr>
          <p:nvPr>
            <p:ph idx="1"/>
          </p:nvPr>
        </p:nvSpPr>
        <p:spPr/>
        <p:txBody>
          <a:bodyPr/>
          <a:lstStyle/>
          <a:p>
            <a:pPr algn="just"/>
            <a:r>
              <a:rPr lang="en-ID" altLang="en-US" dirty="0">
                <a:latin typeface="Arial" panose="020B0604020202020204" pitchFamily="34" charset="0"/>
                <a:cs typeface="Arial" panose="020B0604020202020204" pitchFamily="34" charset="0"/>
              </a:rPr>
              <a:t>In presenting information in a dashboard, some information is presented best with bar charts, some with time series line graphs, and when presenting correlations, a scatter plot is useful. Sometimes merely rendering it as simple tables is effective. </a:t>
            </a: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90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3B772-B7FA-3FD0-D8C9-6AB2D4011881}"/>
              </a:ext>
            </a:extLst>
          </p:cNvPr>
          <p:cNvSpPr>
            <a:spLocks noGrp="1"/>
          </p:cNvSpPr>
          <p:nvPr>
            <p:ph type="title"/>
          </p:nvPr>
        </p:nvSpPr>
        <p:spPr/>
        <p:txBody>
          <a:bodyPr/>
          <a:lstStyle/>
          <a:p>
            <a:r>
              <a:rPr lang="en-US" altLang="en-US" sz="3200" dirty="0"/>
              <a:t>History Data Visualization</a:t>
            </a:r>
            <a:endParaRPr lang="en-US" dirty="0"/>
          </a:p>
        </p:txBody>
      </p:sp>
      <p:sp>
        <p:nvSpPr>
          <p:cNvPr id="3" name="Content Placeholder 2">
            <a:extLst>
              <a:ext uri="{FF2B5EF4-FFF2-40B4-BE49-F238E27FC236}">
                <a16:creationId xmlns:a16="http://schemas.microsoft.com/office/drawing/2014/main" xmlns="" id="{6748E4AD-6058-14D3-0333-24B61DCF90AE}"/>
              </a:ext>
            </a:extLst>
          </p:cNvPr>
          <p:cNvSpPr>
            <a:spLocks noGrp="1"/>
          </p:cNvSpPr>
          <p:nvPr>
            <p:ph idx="1"/>
          </p:nvPr>
        </p:nvSpPr>
        <p:spPr>
          <a:xfrm>
            <a:off x="1451579" y="2015732"/>
            <a:ext cx="9603275" cy="4037749"/>
          </a:xfrm>
        </p:spPr>
        <p:txBody>
          <a:bodyPr>
            <a:normAutofit fontScale="92500" lnSpcReduction="10000"/>
          </a:bodyPr>
          <a:lstStyle/>
          <a:p>
            <a:pPr algn="just"/>
            <a:r>
              <a:rPr lang="en-US" altLang="en-US" dirty="0">
                <a:latin typeface="Arial" panose="020B0604020202020204" pitchFamily="34" charset="0"/>
                <a:cs typeface="Arial" panose="020B0604020202020204" pitchFamily="34" charset="0"/>
              </a:rPr>
              <a:t>The 1900s saw the rise of a more formal, empirical attitude toward visualization, which tended to focus on aspects such as color, value scales, and labeling.</a:t>
            </a:r>
          </a:p>
          <a:p>
            <a:pPr algn="just"/>
            <a:r>
              <a:rPr lang="en-US" altLang="en-US" dirty="0">
                <a:latin typeface="Arial" panose="020B0604020202020204" pitchFamily="34" charset="0"/>
                <a:cs typeface="Arial" panose="020B0604020202020204" pitchFamily="34" charset="0"/>
              </a:rPr>
              <a:t>In the 2000s, the Internet emerged as a new medium for visualization and brought with it a whole lot of new tricks and capabilities. </a:t>
            </a:r>
          </a:p>
          <a:p>
            <a:pPr algn="just"/>
            <a:r>
              <a:rPr lang="en-US" altLang="en-US" dirty="0">
                <a:latin typeface="Arial" panose="020B0604020202020204" pitchFamily="34" charset="0"/>
                <a:cs typeface="Arial" panose="020B0604020202020204" pitchFamily="34" charset="0"/>
              </a:rPr>
              <a:t>Companies and individuals are, seemingly all of a sudden, interested in data.</a:t>
            </a:r>
          </a:p>
          <a:p>
            <a:pPr algn="just"/>
            <a:r>
              <a:rPr lang="en-US" altLang="en-US" dirty="0">
                <a:latin typeface="Arial" panose="020B0604020202020204" pitchFamily="34" charset="0"/>
                <a:cs typeface="Arial" panose="020B0604020202020204" pitchFamily="34" charset="0"/>
              </a:rPr>
              <a:t>Google Maps has also single-handedly democratized both the interface conventions.</a:t>
            </a:r>
          </a:p>
          <a:p>
            <a:pPr algn="just"/>
            <a:r>
              <a:rPr lang="en-US" altLang="en-US" dirty="0">
                <a:latin typeface="Arial" panose="020B0604020202020204" pitchFamily="34" charset="0"/>
                <a:cs typeface="Arial" panose="020B0604020202020204" pitchFamily="34" charset="0"/>
              </a:rPr>
              <a:t>The future of data/information visualization is very hard to predict. </a:t>
            </a:r>
          </a:p>
          <a:p>
            <a:pPr algn="just"/>
            <a:r>
              <a:rPr lang="en-US" altLang="en-US" dirty="0">
                <a:latin typeface="Arial" panose="020B0604020202020204" pitchFamily="34" charset="0"/>
                <a:cs typeface="Arial" panose="020B0604020202020204" pitchFamily="34" charset="0"/>
              </a:rPr>
              <a:t>We can only extrapolate from what has already been invented: </a:t>
            </a:r>
          </a:p>
          <a:p>
            <a:pPr lvl="1" algn="just"/>
            <a:r>
              <a:rPr lang="en-US" altLang="en-US" sz="2000" dirty="0">
                <a:latin typeface="Arial" panose="020B0604020202020204" pitchFamily="34" charset="0"/>
                <a:cs typeface="Arial" panose="020B0604020202020204" pitchFamily="34" charset="0"/>
              </a:rPr>
              <a:t>more three-dimensional visualization, </a:t>
            </a:r>
          </a:p>
          <a:p>
            <a:pPr lvl="1" algn="just"/>
            <a:r>
              <a:rPr lang="en-US" altLang="en-US" sz="2000" dirty="0">
                <a:latin typeface="Arial" panose="020B0604020202020204" pitchFamily="34" charset="0"/>
                <a:cs typeface="Arial" panose="020B0604020202020204" pitchFamily="34" charset="0"/>
              </a:rPr>
              <a:t>more immersive experience with multidimensional data in a virtual reality environment, and </a:t>
            </a:r>
          </a:p>
          <a:p>
            <a:pPr lvl="1" algn="just"/>
            <a:r>
              <a:rPr lang="en-US" altLang="en-US" sz="2000" dirty="0">
                <a:latin typeface="Arial" panose="020B0604020202020204" pitchFamily="34" charset="0"/>
                <a:cs typeface="Arial" panose="020B0604020202020204" pitchFamily="34" charset="0"/>
              </a:rPr>
              <a:t>holographic visualization of information. </a:t>
            </a:r>
            <a:endParaRPr lang="en-US" alt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22103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E4C12-7D2D-66CE-0E35-0EF4562D29BF}"/>
              </a:ext>
            </a:extLst>
          </p:cNvPr>
          <p:cNvSpPr>
            <a:spLocks noGrp="1"/>
          </p:cNvSpPr>
          <p:nvPr>
            <p:ph type="title"/>
          </p:nvPr>
        </p:nvSpPr>
        <p:spPr/>
        <p:txBody>
          <a:bodyPr/>
          <a:lstStyle/>
          <a:p>
            <a:r>
              <a:rPr lang="en-US" altLang="en-US" sz="3200" dirty="0"/>
              <a:t>Provide for guided analytics </a:t>
            </a:r>
            <a:endParaRPr lang="en-US" dirty="0"/>
          </a:p>
        </p:txBody>
      </p:sp>
      <p:sp>
        <p:nvSpPr>
          <p:cNvPr id="3" name="Content Placeholder 2">
            <a:extLst>
              <a:ext uri="{FF2B5EF4-FFF2-40B4-BE49-F238E27FC236}">
                <a16:creationId xmlns:a16="http://schemas.microsoft.com/office/drawing/2014/main" xmlns="" id="{F64D4907-B961-3246-852D-9906F61E23D1}"/>
              </a:ext>
            </a:extLst>
          </p:cNvPr>
          <p:cNvSpPr>
            <a:spLocks noGrp="1"/>
          </p:cNvSpPr>
          <p:nvPr>
            <p:ph idx="1"/>
          </p:nvPr>
        </p:nvSpPr>
        <p:spPr/>
        <p:txBody>
          <a:bodyPr/>
          <a:lstStyle/>
          <a:p>
            <a:pPr algn="just"/>
            <a:r>
              <a:rPr lang="en-ID" altLang="en-US" dirty="0">
                <a:latin typeface="Arial" panose="020B0604020202020204" pitchFamily="34" charset="0"/>
                <a:cs typeface="Arial" panose="020B0604020202020204" pitchFamily="34" charset="0"/>
              </a:rPr>
              <a:t>The capability of the dashboard can be used to guide the “average” business user to access the same navigational path as that of an analytically savvy business user. </a:t>
            </a: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011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C14E98-5884-7DDA-3C82-43C80558DFB8}"/>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Balanced </a:t>
            </a:r>
            <a:r>
              <a:rPr lang="en-US" altLang="id-ID" sz="3200" dirty="0" smtClean="0">
                <a:solidFill>
                  <a:schemeClr val="tx2"/>
                </a:solidFill>
                <a:ea typeface="Lato" panose="020F0502020204030203" pitchFamily="34" charset="0"/>
                <a:cs typeface="Lato" panose="020F0502020204030203" pitchFamily="34" charset="0"/>
              </a:rPr>
              <a:t>Scorecard (I)</a:t>
            </a:r>
            <a:endParaRPr lang="en-US" dirty="0"/>
          </a:p>
        </p:txBody>
      </p:sp>
      <p:sp>
        <p:nvSpPr>
          <p:cNvPr id="3" name="Content Placeholder 2">
            <a:extLst>
              <a:ext uri="{FF2B5EF4-FFF2-40B4-BE49-F238E27FC236}">
                <a16:creationId xmlns:a16="http://schemas.microsoft.com/office/drawing/2014/main" xmlns="" id="{B2A5B803-DB74-09D1-8FB6-849C9C49DFDA}"/>
              </a:ext>
            </a:extLst>
          </p:cNvPr>
          <p:cNvSpPr>
            <a:spLocks noGrp="1"/>
          </p:cNvSpPr>
          <p:nvPr>
            <p:ph idx="1"/>
          </p:nvPr>
        </p:nvSpPr>
        <p:spPr/>
        <p:txBody>
          <a:bodyPr/>
          <a:lstStyle/>
          <a:p>
            <a:pPr algn="just"/>
            <a:r>
              <a:rPr lang="en-US" altLang="en-US" sz="2000" dirty="0">
                <a:latin typeface="Arial" panose="020B0604020202020204" pitchFamily="34" charset="0"/>
                <a:cs typeface="Arial" panose="020B0604020202020204" pitchFamily="34" charset="0"/>
              </a:rPr>
              <a:t>The balanced scorecard (BSC) is both a performance measurement and a management methodology that helps translate an organization’s financial, customer, internal process, and learning and growth objectives and targets into a set of actionable initiatives.</a:t>
            </a:r>
          </a:p>
          <a:p>
            <a:pPr algn="just"/>
            <a:r>
              <a:rPr lang="en-US" altLang="en-US" sz="2000" dirty="0">
                <a:latin typeface="Arial" panose="020B0604020202020204" pitchFamily="34" charset="0"/>
                <a:cs typeface="Arial" panose="020B0604020202020204" pitchFamily="34" charset="0"/>
              </a:rPr>
              <a:t>Basically, nonfinancial objectives form a simple causal chain with “learning and growth” driving “internal business process” change, which produces “customer” outcomes that are responsible for reaching a company’s “financial” objectives.</a:t>
            </a:r>
          </a:p>
          <a:p>
            <a:pPr algn="just"/>
            <a:endParaRPr lang="en-US" alt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53340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9EFBE-42BB-D411-2E3B-B1485242ADC9}"/>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Balanced </a:t>
            </a:r>
            <a:r>
              <a:rPr lang="en-US" altLang="id-ID" sz="3200" dirty="0" smtClean="0">
                <a:solidFill>
                  <a:schemeClr val="tx2"/>
                </a:solidFill>
                <a:ea typeface="Lato" panose="020F0502020204030203" pitchFamily="34" charset="0"/>
                <a:cs typeface="Lato" panose="020F0502020204030203" pitchFamily="34" charset="0"/>
              </a:rPr>
              <a:t>Scorecard (I1</a:t>
            </a:r>
            <a:r>
              <a:rPr lang="en-US" altLang="id-ID" sz="3200" dirty="0">
                <a:solidFill>
                  <a:schemeClr val="tx2"/>
                </a:solidFill>
                <a:ea typeface="Lato" panose="020F0502020204030203" pitchFamily="34" charset="0"/>
                <a:cs typeface="Lato" panose="020F0502020204030203" pitchFamily="34" charset="0"/>
              </a:rPr>
              <a:t>)</a:t>
            </a:r>
            <a:endParaRPr lang="en-US" dirty="0"/>
          </a:p>
        </p:txBody>
      </p:sp>
      <p:sp>
        <p:nvSpPr>
          <p:cNvPr id="3" name="Content Placeholder 2">
            <a:extLst>
              <a:ext uri="{FF2B5EF4-FFF2-40B4-BE49-F238E27FC236}">
                <a16:creationId xmlns:a16="http://schemas.microsoft.com/office/drawing/2014/main" xmlns="" id="{4E4BD0C4-F967-C50E-C462-617D794B9630}"/>
              </a:ext>
            </a:extLst>
          </p:cNvPr>
          <p:cNvSpPr>
            <a:spLocks noGrp="1"/>
          </p:cNvSpPr>
          <p:nvPr>
            <p:ph idx="1"/>
          </p:nvPr>
        </p:nvSpPr>
        <p:spPr/>
        <p:txBody>
          <a:bodyPr/>
          <a:lstStyle/>
          <a:p>
            <a:pPr marL="0" indent="0" algn="just">
              <a:buNone/>
            </a:pPr>
            <a:r>
              <a:rPr lang="en-US" altLang="en-US" sz="2000" dirty="0">
                <a:latin typeface="Arial" panose="020B0604020202020204" pitchFamily="34" charset="0"/>
                <a:cs typeface="Arial" panose="020B0604020202020204" pitchFamily="34" charset="0"/>
              </a:rPr>
              <a:t>In BSC, the term balance arises because the combined set of measures is supposed to encompass indicators that are:</a:t>
            </a:r>
          </a:p>
          <a:p>
            <a:pPr algn="just"/>
            <a:r>
              <a:rPr lang="en-US" altLang="en-US" sz="2000" dirty="0">
                <a:latin typeface="Arial" panose="020B0604020202020204" pitchFamily="34" charset="0"/>
                <a:cs typeface="Arial" panose="020B0604020202020204" pitchFamily="34" charset="0"/>
              </a:rPr>
              <a:t>Financial and nonfinancial</a:t>
            </a:r>
          </a:p>
          <a:p>
            <a:pPr algn="just"/>
            <a:r>
              <a:rPr lang="en-US" altLang="en-US" sz="2000" dirty="0">
                <a:latin typeface="Arial" panose="020B0604020202020204" pitchFamily="34" charset="0"/>
                <a:cs typeface="Arial" panose="020B0604020202020204" pitchFamily="34" charset="0"/>
              </a:rPr>
              <a:t>Leading and lagging</a:t>
            </a:r>
          </a:p>
          <a:p>
            <a:pPr algn="just"/>
            <a:r>
              <a:rPr lang="en-US" altLang="en-US" sz="2000" dirty="0">
                <a:latin typeface="Arial" panose="020B0604020202020204" pitchFamily="34" charset="0"/>
                <a:cs typeface="Arial" panose="020B0604020202020204" pitchFamily="34" charset="0"/>
              </a:rPr>
              <a:t>Internal and external</a:t>
            </a:r>
          </a:p>
          <a:p>
            <a:pPr algn="just"/>
            <a:r>
              <a:rPr lang="en-US" altLang="en-US" sz="2000" dirty="0">
                <a:latin typeface="Arial" panose="020B0604020202020204" pitchFamily="34" charset="0"/>
                <a:cs typeface="Arial" panose="020B0604020202020204" pitchFamily="34" charset="0"/>
              </a:rPr>
              <a:t>Quantitative and qualitative</a:t>
            </a:r>
          </a:p>
          <a:p>
            <a:pPr algn="just"/>
            <a:r>
              <a:rPr lang="en-US" altLang="en-US" sz="2000" dirty="0">
                <a:latin typeface="Arial" panose="020B0604020202020204" pitchFamily="34" charset="0"/>
                <a:cs typeface="Arial" panose="020B0604020202020204" pitchFamily="34" charset="0"/>
              </a:rPr>
              <a:t>Short term and long term</a:t>
            </a:r>
            <a:endParaRPr lang="en-US" altLang="en-US" sz="20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0272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29802-A37D-5AE5-EA32-26648B0F2553}"/>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Type of Basic Chart</a:t>
            </a:r>
            <a: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t/>
            </a:r>
            <a:b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7545AD07-CCD1-73EB-80BE-C831A50EF924}"/>
              </a:ext>
            </a:extLst>
          </p:cNvPr>
          <p:cNvSpPr>
            <a:spLocks noGrp="1"/>
          </p:cNvSpPr>
          <p:nvPr>
            <p:ph idx="1"/>
          </p:nvPr>
        </p:nvSpPr>
        <p:spPr/>
        <p:txBody>
          <a:bodyPr/>
          <a:lstStyle/>
          <a:p>
            <a:r>
              <a:rPr lang="en-US" altLang="id-ID" sz="2000" dirty="0">
                <a:solidFill>
                  <a:schemeClr val="tx2"/>
                </a:solidFill>
                <a:latin typeface="Arial" panose="020B0604020202020204" pitchFamily="34" charset="0"/>
                <a:ea typeface="Lato Bold" panose="020F0502020204030203" pitchFamily="34" charset="0"/>
                <a:cs typeface="Arial" panose="020B0604020202020204" pitchFamily="34" charset="0"/>
              </a:rPr>
              <a:t>Line chart</a:t>
            </a:r>
          </a:p>
          <a:p>
            <a:r>
              <a:rPr lang="en-US" altLang="id-ID" sz="2000" dirty="0">
                <a:solidFill>
                  <a:schemeClr val="tx2"/>
                </a:solidFill>
                <a:latin typeface="Arial" panose="020B0604020202020204" pitchFamily="34" charset="0"/>
                <a:ea typeface="Lato Bold" panose="020F0502020204030203" pitchFamily="34" charset="0"/>
                <a:cs typeface="Arial" panose="020B0604020202020204" pitchFamily="34" charset="0"/>
              </a:rPr>
              <a:t>Bubble chart</a:t>
            </a:r>
          </a:p>
          <a:p>
            <a:r>
              <a:rPr lang="en-US" altLang="id-ID" dirty="0">
                <a:solidFill>
                  <a:schemeClr val="tx2"/>
                </a:solidFill>
                <a:latin typeface="Arial" panose="020B0604020202020204" pitchFamily="34" charset="0"/>
                <a:ea typeface="Lato Bold" panose="020F0502020204030203" pitchFamily="34" charset="0"/>
                <a:cs typeface="Arial" panose="020B0604020202020204" pitchFamily="34" charset="0"/>
              </a:rPr>
              <a:t>Bar chart</a:t>
            </a:r>
          </a:p>
          <a:p>
            <a:r>
              <a:rPr lang="en-US" altLang="id-ID" sz="2000" dirty="0">
                <a:solidFill>
                  <a:schemeClr val="tx2"/>
                </a:solidFill>
                <a:latin typeface="Arial" panose="020B0604020202020204" pitchFamily="34" charset="0"/>
                <a:ea typeface="Lato Bold" panose="020F0502020204030203" pitchFamily="34" charset="0"/>
                <a:cs typeface="Arial" panose="020B0604020202020204" pitchFamily="34" charset="0"/>
              </a:rPr>
              <a:t>Pie chart</a:t>
            </a:r>
          </a:p>
          <a:p>
            <a:r>
              <a:rPr lang="en-US" altLang="id-ID" smtClean="0">
                <a:solidFill>
                  <a:schemeClr val="tx2"/>
                </a:solidFill>
                <a:latin typeface="Arial" panose="020B0604020202020204" pitchFamily="34" charset="0"/>
                <a:ea typeface="Lato Bold" panose="020F0502020204030203" pitchFamily="34" charset="0"/>
                <a:cs typeface="Arial" panose="020B0604020202020204" pitchFamily="34" charset="0"/>
              </a:rPr>
              <a:t>Scatter </a:t>
            </a:r>
            <a:r>
              <a:rPr lang="en-US" altLang="id-ID" dirty="0">
                <a:solidFill>
                  <a:schemeClr val="tx2"/>
                </a:solidFill>
                <a:latin typeface="Arial" panose="020B0604020202020204" pitchFamily="34" charset="0"/>
                <a:ea typeface="Lato Bold" panose="020F0502020204030203" pitchFamily="34" charset="0"/>
                <a:cs typeface="Arial" panose="020B0604020202020204" pitchFamily="34" charset="0"/>
              </a:rPr>
              <a:t>plot</a:t>
            </a:r>
          </a:p>
        </p:txBody>
      </p:sp>
    </p:spTree>
    <p:extLst>
      <p:ext uri="{BB962C8B-B14F-4D97-AF65-F5344CB8AC3E}">
        <p14:creationId xmlns:p14="http://schemas.microsoft.com/office/powerpoint/2010/main" val="317419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485D5B6-91B0-0EDE-E544-D7B81632B179}"/>
              </a:ext>
            </a:extLst>
          </p:cNvPr>
          <p:cNvSpPr txBox="1"/>
          <p:nvPr/>
        </p:nvSpPr>
        <p:spPr>
          <a:xfrm>
            <a:off x="914400" y="539015"/>
            <a:ext cx="4889634" cy="861774"/>
          </a:xfrm>
          <a:prstGeom prst="rect">
            <a:avLst/>
          </a:prstGeom>
          <a:noFill/>
        </p:spPr>
        <p:txBody>
          <a:bodyPr wrap="square" rtlCol="0">
            <a:spAutoFit/>
          </a:bodyPr>
          <a:lstStyle/>
          <a:p>
            <a:pPr algn="ctr">
              <a:buClr>
                <a:srgbClr val="C00000"/>
              </a:buClr>
            </a:pPr>
            <a:r>
              <a:rPr lang="en-US" sz="3200" dirty="0">
                <a:latin typeface="+mj-lt"/>
                <a:cs typeface="Arial" panose="020B0604020202020204" pitchFamily="34" charset="0"/>
              </a:rPr>
              <a:t>Line chart</a:t>
            </a:r>
          </a:p>
          <a:p>
            <a:endParaRPr lang="en-US" dirty="0"/>
          </a:p>
        </p:txBody>
      </p:sp>
      <p:sp>
        <p:nvSpPr>
          <p:cNvPr id="9" name="TextBox 8">
            <a:extLst>
              <a:ext uri="{FF2B5EF4-FFF2-40B4-BE49-F238E27FC236}">
                <a16:creationId xmlns:a16="http://schemas.microsoft.com/office/drawing/2014/main" xmlns="" id="{2EA2AA37-9241-72AD-79AA-48D294E33437}"/>
              </a:ext>
            </a:extLst>
          </p:cNvPr>
          <p:cNvSpPr txBox="1"/>
          <p:nvPr/>
        </p:nvSpPr>
        <p:spPr>
          <a:xfrm>
            <a:off x="6776185" y="539015"/>
            <a:ext cx="4889634" cy="584775"/>
          </a:xfrm>
          <a:prstGeom prst="rect">
            <a:avLst/>
          </a:prstGeom>
          <a:noFill/>
        </p:spPr>
        <p:txBody>
          <a:bodyPr wrap="square" rtlCol="0">
            <a:spAutoFit/>
          </a:bodyPr>
          <a:lstStyle/>
          <a:p>
            <a:pPr algn="ctr"/>
            <a:r>
              <a:rPr lang="en-US" sz="3200" dirty="0" err="1">
                <a:latin typeface="+mj-lt"/>
              </a:rPr>
              <a:t>Buble</a:t>
            </a:r>
            <a:r>
              <a:rPr lang="en-US" sz="3200" dirty="0"/>
              <a:t> chart</a:t>
            </a:r>
          </a:p>
        </p:txBody>
      </p:sp>
      <p:pic>
        <p:nvPicPr>
          <p:cNvPr id="16" name="Picture 2" descr="Line Chart Examples | Top 7 Types of Line Charts in Excel with Examples">
            <a:extLst>
              <a:ext uri="{FF2B5EF4-FFF2-40B4-BE49-F238E27FC236}">
                <a16:creationId xmlns:a16="http://schemas.microsoft.com/office/drawing/2014/main" xmlns="" id="{6D035843-E4E5-C653-C426-D7A629882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42" y="1517662"/>
            <a:ext cx="5483785" cy="382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Bubble Charts | Mekko Graphics">
            <a:extLst>
              <a:ext uri="{FF2B5EF4-FFF2-40B4-BE49-F238E27FC236}">
                <a16:creationId xmlns:a16="http://schemas.microsoft.com/office/drawing/2014/main" xmlns="" id="{4B70C8C2-4D23-2EC8-402D-EA7A5FD17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429" y="1517662"/>
            <a:ext cx="5326164" cy="382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79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485D5B6-91B0-0EDE-E544-D7B81632B179}"/>
              </a:ext>
            </a:extLst>
          </p:cNvPr>
          <p:cNvSpPr txBox="1"/>
          <p:nvPr/>
        </p:nvSpPr>
        <p:spPr>
          <a:xfrm>
            <a:off x="914400" y="539015"/>
            <a:ext cx="4889634" cy="861774"/>
          </a:xfrm>
          <a:prstGeom prst="rect">
            <a:avLst/>
          </a:prstGeom>
          <a:noFill/>
        </p:spPr>
        <p:txBody>
          <a:bodyPr wrap="square" rtlCol="0">
            <a:spAutoFit/>
          </a:bodyPr>
          <a:lstStyle/>
          <a:p>
            <a:pPr algn="ctr">
              <a:buClr>
                <a:srgbClr val="C00000"/>
              </a:buClr>
            </a:pPr>
            <a:r>
              <a:rPr lang="en-US" sz="3200" dirty="0">
                <a:latin typeface="+mj-lt"/>
                <a:cs typeface="Arial" panose="020B0604020202020204" pitchFamily="34" charset="0"/>
              </a:rPr>
              <a:t>Bar chart</a:t>
            </a:r>
          </a:p>
          <a:p>
            <a:endParaRPr lang="en-US" dirty="0"/>
          </a:p>
        </p:txBody>
      </p:sp>
      <p:sp>
        <p:nvSpPr>
          <p:cNvPr id="9" name="TextBox 8">
            <a:extLst>
              <a:ext uri="{FF2B5EF4-FFF2-40B4-BE49-F238E27FC236}">
                <a16:creationId xmlns:a16="http://schemas.microsoft.com/office/drawing/2014/main" xmlns="" id="{2EA2AA37-9241-72AD-79AA-48D294E33437}"/>
              </a:ext>
            </a:extLst>
          </p:cNvPr>
          <p:cNvSpPr txBox="1"/>
          <p:nvPr/>
        </p:nvSpPr>
        <p:spPr>
          <a:xfrm>
            <a:off x="6776185" y="539015"/>
            <a:ext cx="4889634" cy="584775"/>
          </a:xfrm>
          <a:prstGeom prst="rect">
            <a:avLst/>
          </a:prstGeom>
          <a:noFill/>
        </p:spPr>
        <p:txBody>
          <a:bodyPr wrap="square" rtlCol="0">
            <a:spAutoFit/>
          </a:bodyPr>
          <a:lstStyle/>
          <a:p>
            <a:pPr algn="ctr"/>
            <a:r>
              <a:rPr lang="en-US" sz="3200" dirty="0">
                <a:latin typeface="+mj-lt"/>
              </a:rPr>
              <a:t>Pie</a:t>
            </a:r>
            <a:r>
              <a:rPr lang="en-US" sz="3200" dirty="0"/>
              <a:t> chart</a:t>
            </a:r>
          </a:p>
        </p:txBody>
      </p:sp>
      <p:pic>
        <p:nvPicPr>
          <p:cNvPr id="2" name="Picture 2">
            <a:extLst>
              <a:ext uri="{FF2B5EF4-FFF2-40B4-BE49-F238E27FC236}">
                <a16:creationId xmlns:a16="http://schemas.microsoft.com/office/drawing/2014/main" xmlns="" id="{A7FC95D4-5FA4-755F-974F-A1DC1E221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2" y="1517662"/>
            <a:ext cx="5367689" cy="38243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xmlns="" id="{B20B826C-340E-12C3-5F5E-9C56CC845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972" y="1517662"/>
            <a:ext cx="5447898" cy="382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1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tter plot – from Data to Viz">
            <a:extLst>
              <a:ext uri="{FF2B5EF4-FFF2-40B4-BE49-F238E27FC236}">
                <a16:creationId xmlns:a16="http://schemas.microsoft.com/office/drawing/2014/main" xmlns="" id="{CED8D615-1324-69FF-340C-5868D2084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935" y="1169783"/>
            <a:ext cx="8142972" cy="433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45307BA4-63E4-ED9E-7718-3B3C4B0F510F}"/>
              </a:ext>
            </a:extLst>
          </p:cNvPr>
          <p:cNvSpPr txBox="1"/>
          <p:nvPr/>
        </p:nvSpPr>
        <p:spPr>
          <a:xfrm>
            <a:off x="3304674" y="308009"/>
            <a:ext cx="5582652" cy="861774"/>
          </a:xfrm>
          <a:prstGeom prst="rect">
            <a:avLst/>
          </a:prstGeom>
          <a:noFill/>
        </p:spPr>
        <p:txBody>
          <a:bodyPr wrap="square" rtlCol="0">
            <a:spAutoFit/>
          </a:bodyPr>
          <a:lstStyle/>
          <a:p>
            <a:pPr algn="ctr"/>
            <a:r>
              <a:rPr lang="en-US" sz="3200" dirty="0">
                <a:latin typeface="+mj-lt"/>
              </a:rPr>
              <a:t>Scatter plot </a:t>
            </a:r>
          </a:p>
          <a:p>
            <a:endParaRPr lang="en-US" dirty="0"/>
          </a:p>
        </p:txBody>
      </p:sp>
    </p:spTree>
    <p:extLst>
      <p:ext uri="{BB962C8B-B14F-4D97-AF65-F5344CB8AC3E}">
        <p14:creationId xmlns:p14="http://schemas.microsoft.com/office/powerpoint/2010/main" val="61883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1E871-3DA3-C4E9-3782-2D4C3EF6430B}"/>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Specialized Charts and Graphs</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432D3CF5-A5D8-A032-3087-64A979A88EA1}"/>
              </a:ext>
            </a:extLst>
          </p:cNvPr>
          <p:cNvSpPr>
            <a:spLocks noGrp="1"/>
          </p:cNvSpPr>
          <p:nvPr>
            <p:ph idx="1"/>
          </p:nvPr>
        </p:nvSpPr>
        <p:spPr/>
        <p:txBody>
          <a:bodyPr/>
          <a:lstStyle/>
          <a:p>
            <a:r>
              <a:rPr lang="en-US" dirty="0"/>
              <a:t>Histogram</a:t>
            </a:r>
          </a:p>
          <a:p>
            <a:r>
              <a:rPr lang="en-US" dirty="0"/>
              <a:t>Gantt chart</a:t>
            </a:r>
          </a:p>
          <a:p>
            <a:r>
              <a:rPr lang="en-US" dirty="0"/>
              <a:t>Pert chart</a:t>
            </a:r>
          </a:p>
          <a:p>
            <a:r>
              <a:rPr lang="en-US" dirty="0"/>
              <a:t>Geographic chart</a:t>
            </a:r>
          </a:p>
          <a:p>
            <a:pPr marL="0" indent="0">
              <a:buNone/>
            </a:pPr>
            <a:endParaRPr lang="en-US" dirty="0"/>
          </a:p>
        </p:txBody>
      </p:sp>
    </p:spTree>
    <p:extLst>
      <p:ext uri="{BB962C8B-B14F-4D97-AF65-F5344CB8AC3E}">
        <p14:creationId xmlns:p14="http://schemas.microsoft.com/office/powerpoint/2010/main" val="404619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485D5B6-91B0-0EDE-E544-D7B81632B179}"/>
              </a:ext>
            </a:extLst>
          </p:cNvPr>
          <p:cNvSpPr txBox="1"/>
          <p:nvPr/>
        </p:nvSpPr>
        <p:spPr>
          <a:xfrm>
            <a:off x="914400" y="539015"/>
            <a:ext cx="4889634" cy="861774"/>
          </a:xfrm>
          <a:prstGeom prst="rect">
            <a:avLst/>
          </a:prstGeom>
          <a:noFill/>
        </p:spPr>
        <p:txBody>
          <a:bodyPr wrap="square" rtlCol="0">
            <a:spAutoFit/>
          </a:bodyPr>
          <a:lstStyle/>
          <a:p>
            <a:pPr algn="ctr">
              <a:buClr>
                <a:srgbClr val="C00000"/>
              </a:buClr>
            </a:pPr>
            <a:r>
              <a:rPr lang="en-US" sz="3200" dirty="0">
                <a:latin typeface="+mj-lt"/>
                <a:cs typeface="Arial" panose="020B0604020202020204" pitchFamily="34" charset="0"/>
              </a:rPr>
              <a:t>Histogram</a:t>
            </a:r>
          </a:p>
          <a:p>
            <a:endParaRPr lang="en-US" dirty="0"/>
          </a:p>
        </p:txBody>
      </p:sp>
      <p:sp>
        <p:nvSpPr>
          <p:cNvPr id="9" name="TextBox 8">
            <a:extLst>
              <a:ext uri="{FF2B5EF4-FFF2-40B4-BE49-F238E27FC236}">
                <a16:creationId xmlns:a16="http://schemas.microsoft.com/office/drawing/2014/main" xmlns="" id="{2EA2AA37-9241-72AD-79AA-48D294E33437}"/>
              </a:ext>
            </a:extLst>
          </p:cNvPr>
          <p:cNvSpPr txBox="1"/>
          <p:nvPr/>
        </p:nvSpPr>
        <p:spPr>
          <a:xfrm>
            <a:off x="6776185" y="539015"/>
            <a:ext cx="4889634" cy="584775"/>
          </a:xfrm>
          <a:prstGeom prst="rect">
            <a:avLst/>
          </a:prstGeom>
          <a:noFill/>
        </p:spPr>
        <p:txBody>
          <a:bodyPr wrap="square" rtlCol="0">
            <a:spAutoFit/>
          </a:bodyPr>
          <a:lstStyle/>
          <a:p>
            <a:pPr algn="ctr"/>
            <a:r>
              <a:rPr lang="en-US" sz="3200" dirty="0">
                <a:latin typeface="+mj-lt"/>
              </a:rPr>
              <a:t>Gantt</a:t>
            </a:r>
            <a:r>
              <a:rPr lang="en-US" sz="3200" dirty="0"/>
              <a:t> </a:t>
            </a:r>
            <a:r>
              <a:rPr lang="en-US" sz="3200" dirty="0">
                <a:latin typeface="+mj-lt"/>
              </a:rPr>
              <a:t>chart</a:t>
            </a:r>
          </a:p>
        </p:txBody>
      </p:sp>
      <p:pic>
        <p:nvPicPr>
          <p:cNvPr id="4100" name="Picture 4">
            <a:extLst>
              <a:ext uri="{FF2B5EF4-FFF2-40B4-BE49-F238E27FC236}">
                <a16:creationId xmlns:a16="http://schemas.microsoft.com/office/drawing/2014/main" xmlns="" id="{7C7973D7-C2EF-64AA-B06D-795CABB01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177" y="1536912"/>
            <a:ext cx="5621154" cy="38243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Complete Guide to Histograms | Tutorial by Chartio">
            <a:extLst>
              <a:ext uri="{FF2B5EF4-FFF2-40B4-BE49-F238E27FC236}">
                <a16:creationId xmlns:a16="http://schemas.microsoft.com/office/drawing/2014/main" xmlns="" id="{BDFEFE66-D4B7-FD26-B69C-D0F29EB10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69" y="1511166"/>
            <a:ext cx="5701365" cy="385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974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104</TotalTime>
  <Words>1325</Words>
  <Application>Microsoft Office PowerPoint</Application>
  <PresentationFormat>Widescreen</PresentationFormat>
  <Paragraphs>116</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Lato</vt:lpstr>
      <vt:lpstr>Lato Bold</vt:lpstr>
      <vt:lpstr>Rockwell</vt:lpstr>
      <vt:lpstr>Rockwell Condensed</vt:lpstr>
      <vt:lpstr>Wingdings</vt:lpstr>
      <vt:lpstr>Wood Type</vt:lpstr>
      <vt:lpstr>Balance scorecard and dashboArd</vt:lpstr>
      <vt:lpstr>Data Visualization</vt:lpstr>
      <vt:lpstr>History Data Visualization</vt:lpstr>
      <vt:lpstr>Type of Basic Chart </vt:lpstr>
      <vt:lpstr>PowerPoint Presentation</vt:lpstr>
      <vt:lpstr>PowerPoint Presentation</vt:lpstr>
      <vt:lpstr>PowerPoint Presentation</vt:lpstr>
      <vt:lpstr>Specialized Charts and Graphs </vt:lpstr>
      <vt:lpstr>PowerPoint Presentation</vt:lpstr>
      <vt:lpstr>PowerPoint Presentation</vt:lpstr>
      <vt:lpstr>Type of bascis chart </vt:lpstr>
      <vt:lpstr>PowerPoint Presentation</vt:lpstr>
      <vt:lpstr>PowerPoint Presentation</vt:lpstr>
      <vt:lpstr>Which chart or graph should you use? </vt:lpstr>
      <vt:lpstr>Taxonomy of Chart and Graph </vt:lpstr>
      <vt:lpstr>Visual Analytics</vt:lpstr>
      <vt:lpstr>PowerPoint Presentation</vt:lpstr>
      <vt:lpstr>Dashboard </vt:lpstr>
      <vt:lpstr>PowerPoint Presentation</vt:lpstr>
      <vt:lpstr>Dashboard Design</vt:lpstr>
      <vt:lpstr>What to Look for in a Dashboard</vt:lpstr>
      <vt:lpstr>Best Practices in Dashboard Design</vt:lpstr>
      <vt:lpstr>Benchmark Key Performance Indicators with Industry Standards </vt:lpstr>
      <vt:lpstr>Wrap the Dashboard Metrics with contextual Metadata </vt:lpstr>
      <vt:lpstr>Validate the Dashboard Design by a usability specialist </vt:lpstr>
      <vt:lpstr>Prioritize and rank alerts/exceptions streamed to the Dashboard </vt:lpstr>
      <vt:lpstr>Enrich the Dashboard with business-user comments </vt:lpstr>
      <vt:lpstr>Present information in three Different Levels </vt:lpstr>
      <vt:lpstr>Pick the right visual construct using Dashboard Design Principles </vt:lpstr>
      <vt:lpstr>Provide for guided analytics </vt:lpstr>
      <vt:lpstr>Balanced Scorecard (I)</vt:lpstr>
      <vt:lpstr>Balanced Scorecard (I1)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 scorecard and dashbord</dc:title>
  <dc:creator>Fahdi lubis</dc:creator>
  <cp:lastModifiedBy>Muharman Lubis</cp:lastModifiedBy>
  <cp:revision>13</cp:revision>
  <dcterms:created xsi:type="dcterms:W3CDTF">2022-10-03T08:43:20Z</dcterms:created>
  <dcterms:modified xsi:type="dcterms:W3CDTF">2022-10-07T01:45:10Z</dcterms:modified>
</cp:coreProperties>
</file>