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7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6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2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3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4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2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8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05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7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50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16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CD89AD-BEEF-40EC-1865-05B808347E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800" dirty="0"/>
              <a:t>Business Performance Management Visualization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A92D9A2C-8736-36FA-4DFE-33EB9AFDF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720" y="5190531"/>
            <a:ext cx="3008132" cy="86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30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201B3A09-744F-6A12-A040-02F5AFDD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KPI </a:t>
            </a:r>
            <a:r>
              <a:rPr lang="en-US" altLang="id-ID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status</a:t>
            </a:r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 and </a:t>
            </a:r>
            <a:r>
              <a:rPr lang="en-US" altLang="id-ID" sz="3200" dirty="0" smtClean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KPI </a:t>
            </a:r>
            <a:r>
              <a:rPr lang="en-US" altLang="id-ID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trends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F88C83A1-2AAB-5D24-2549-8A8FC3E9C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2858" y="1497055"/>
            <a:ext cx="4645152" cy="511429"/>
          </a:xfrm>
        </p:spPr>
        <p:txBody>
          <a:bodyPr/>
          <a:lstStyle/>
          <a:p>
            <a:pPr algn="ctr"/>
            <a:r>
              <a:rPr lang="en-US" dirty="0" smtClean="0"/>
              <a:t>KPI </a:t>
            </a:r>
            <a:r>
              <a:rPr lang="en-US" dirty="0"/>
              <a:t>status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="" xmlns:a16="http://schemas.microsoft.com/office/drawing/2014/main" id="{D7DBA924-A239-86AE-DDEF-DCFA74B33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94780" y="2090055"/>
            <a:ext cx="3474720" cy="2284821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Status is probably best thought of as a visual signal of how well you are doing.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Frequently a status indicator is a symbol like a traffic </a:t>
            </a:r>
            <a:r>
              <a:rPr lang="en-US" alt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509D964E-3F42-FE9D-86AF-A7A5E7CEC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2362" y="1569323"/>
            <a:ext cx="4645152" cy="802237"/>
          </a:xfrm>
        </p:spPr>
        <p:txBody>
          <a:bodyPr/>
          <a:lstStyle/>
          <a:p>
            <a:pPr algn="ctr"/>
            <a:r>
              <a:rPr lang="en-US" dirty="0" smtClean="0"/>
              <a:t>KPI </a:t>
            </a:r>
            <a:r>
              <a:rPr lang="en-US" dirty="0"/>
              <a:t>trends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="" xmlns:a16="http://schemas.microsoft.com/office/drawing/2014/main" id="{2C9195C6-7389-B9B7-ADA2-0353087DF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89256" y="2298976"/>
            <a:ext cx="4645152" cy="3357928"/>
          </a:xfrm>
        </p:spPr>
        <p:txBody>
          <a:bodyPr>
            <a:no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KPIs can also give a visual indication of how the current results compare to past outcomes.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Here again, exactly how you define the time-based comparison will depend on the business.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For example, you may need to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Compare the current month’s sales with the previous month’s sales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Compare the current month’s sales with the same month of the previous year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Visualize the last few months or year’s data as a sparkline</a:t>
            </a:r>
          </a:p>
        </p:txBody>
      </p:sp>
    </p:spTree>
    <p:extLst>
      <p:ext uri="{BB962C8B-B14F-4D97-AF65-F5344CB8AC3E}">
        <p14:creationId xmlns:p14="http://schemas.microsoft.com/office/powerpoint/2010/main" val="1031284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994487-4B24-F9BD-639C-B8E054201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Simple KPI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7EA7B52C-3F1D-B857-97E5-580B5371E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 of KPI display: </a:t>
            </a:r>
          </a:p>
          <a:p>
            <a:pPr marL="685800" indent="-685800" algn="just">
              <a:buFont typeface="Arial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Sales data.</a:t>
            </a:r>
          </a:p>
          <a:p>
            <a:pPr marL="685800" indent="-685800" algn="just">
              <a:buFont typeface="Arial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Forecast data.</a:t>
            </a:r>
          </a:p>
          <a:p>
            <a:pPr marL="685800" indent="-685800" algn="just">
              <a:buFont typeface="Arial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Compares the sales data with the sales forecast and indicates the status on a scale of 1 to 3. The status is displayed as a traffic light.</a:t>
            </a:r>
          </a:p>
          <a:p>
            <a:pPr marL="685800" indent="-685800" algn="just">
              <a:buFont typeface="Arial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Compares the current sales up to the selected month with the sales for the same period in the previous year and returns a trend flag on a scale of 1 to 5.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909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6B3AFE-B3DD-DC8C-4C98-0FAF34CE5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b="1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Example of KPI </a:t>
            </a:r>
            <a:r>
              <a:rPr lang="id-ID" altLang="id-ID" sz="3200" b="1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b="1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pic>
        <p:nvPicPr>
          <p:cNvPr id="10" name="Picture 5">
            <a:extLst>
              <a:ext uri="{FF2B5EF4-FFF2-40B4-BE49-F238E27FC236}">
                <a16:creationId xmlns="" xmlns:a16="http://schemas.microsoft.com/office/drawing/2014/main" id="{6D21891C-F01E-19FA-0217-4300D577EE0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30243" y="354537"/>
            <a:ext cx="6220668" cy="2986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>
            <a:extLst>
              <a:ext uri="{FF2B5EF4-FFF2-40B4-BE49-F238E27FC236}">
                <a16:creationId xmlns="" xmlns:a16="http://schemas.microsoft.com/office/drawing/2014/main" id="{4627FB55-161F-F021-1A16-5F49440ABF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940" y="3534031"/>
            <a:ext cx="4645152" cy="3139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757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AA7080-4825-DB9A-9EA0-CCD95F154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Gauge-Based KPIs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FA3948F0-2D70-A19C-DB57-3CD76B4C250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48396" y="2253631"/>
            <a:ext cx="4018065" cy="2567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6F79CDA8-4AD3-08FE-D1E3-46FDE177B24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8438" y="1686052"/>
            <a:ext cx="3475037" cy="3485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4420C76-FF84-1257-4B09-1386B42B1FB3}"/>
              </a:ext>
            </a:extLst>
          </p:cNvPr>
          <p:cNvSpPr txBox="1"/>
          <p:nvPr/>
        </p:nvSpPr>
        <p:spPr>
          <a:xfrm>
            <a:off x="3735216" y="801512"/>
            <a:ext cx="7620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aim of a KPI is to show how well your business area is doing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9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57BBCC49-E4F2-12C1-4909-31D91D76B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Gauge-Based KPIs(2)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4A62E0F-F201-678D-02B4-10F353221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341911"/>
            <a:ext cx="7315200" cy="37759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Gauge based KPI: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gauge uses two pointer types, a bar for the value and a marker for the target.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Status is displayed using the color of the bar pointer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3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15E3E10C-A5C7-EC6F-DAF9-D778CE842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Text-Based KPIs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2983DC7-DD45-ADA3-92C1-E4D9D58A1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6771" y="870847"/>
            <a:ext cx="7601666" cy="158897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KPI relies on color to convey the status of certain metrics;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is less obvious in a black and white book than on a color screen, so you may need to preview the report in the sample application to get the full effect.</a:t>
            </a:r>
          </a:p>
          <a:p>
            <a:endParaRPr lang="en-US" dirty="0"/>
          </a:p>
        </p:txBody>
      </p:sp>
      <p:pic>
        <p:nvPicPr>
          <p:cNvPr id="9" name="Picture 5">
            <a:extLst>
              <a:ext uri="{FF2B5EF4-FFF2-40B4-BE49-F238E27FC236}">
                <a16:creationId xmlns="" xmlns:a16="http://schemas.microsoft.com/office/drawing/2014/main" id="{D641FD2C-5D93-2F53-526A-5B52084E70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471" y="2819491"/>
            <a:ext cx="8300852" cy="158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0672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EFC039-8D16-3CE0-7099-BE54A6FA7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A Complex Text-Based KPI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pic>
        <p:nvPicPr>
          <p:cNvPr id="6" name="Picture 1">
            <a:extLst>
              <a:ext uri="{FF2B5EF4-FFF2-40B4-BE49-F238E27FC236}">
                <a16:creationId xmlns="" xmlns:a16="http://schemas.microsoft.com/office/drawing/2014/main" id="{E64FE348-60DC-D166-2D71-B9E18C689A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61674" y="1182213"/>
            <a:ext cx="7966028" cy="513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485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AF2AD4-448A-5B91-3BB5-E6D60AD6D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Performance Measurement system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966D93-EFDF-BB51-D359-0C9953FB1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There is a difference between a performance measurement system and a performance management system.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Performance management system has a performance measurement system but not the other way around.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most popular performance measurement systems in use are some variant of Kaplan and Norton’s balanced scorecard (BSC)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056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CD0EE4-8BD0-64B8-ED9B-0922DDC3E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cs typeface="Arial" panose="020B0604020202020204" pitchFamily="34" charset="0"/>
              </a:rPr>
              <a:t>Effective Performance Measurement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9EEC506-B0EB-D943-0A5B-34C911A5A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Measures should focus on key factors.</a:t>
            </a:r>
          </a:p>
          <a:p>
            <a:pPr algn="just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Measures should be a mix of past, present, and future.</a:t>
            </a:r>
          </a:p>
          <a:p>
            <a:pPr algn="just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Measures should balance the needs of shareholders, employees, partners, suppliers, and other stakeholders.</a:t>
            </a:r>
          </a:p>
          <a:p>
            <a:pPr algn="just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Measures should start at the top and flow down to the bottom.</a:t>
            </a:r>
          </a:p>
          <a:p>
            <a:pPr algn="just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Measures need to have targets that are based on research and reality rather than arbitrary.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57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03C603-9876-C709-7B3D-AE05513D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The Four Perspectives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04DD43A-9DE9-CEDB-D542-1F3E53E87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id-ID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The Customer Perspective</a:t>
            </a:r>
          </a:p>
          <a:p>
            <a:pPr algn="just"/>
            <a:r>
              <a:rPr lang="en-US" altLang="id-ID" sz="2000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The Financial Perspective</a:t>
            </a:r>
          </a:p>
          <a:p>
            <a:pPr algn="just"/>
            <a:r>
              <a:rPr lang="en-US" altLang="id-ID" sz="2000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The Learning And Growth Perspective</a:t>
            </a:r>
          </a:p>
          <a:p>
            <a:pPr algn="just"/>
            <a:r>
              <a:rPr lang="en-US" altLang="id-ID" sz="2000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The Internal Business Process Perspective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3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618E58-E2A9-B0F8-AB31-7CF052179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Business Performance Management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C416AD-123B-C015-9936-CE7B34F24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term business performance management. (BPM) refers to the business processes, methodologies, metrics, and technologies used by enterprises to measure, monitor, and manage business performance. BPM has a number of names, including corporate</a:t>
            </a: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Performance management (CPM)</a:t>
            </a: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Enterprise performance management (EPM)</a:t>
            </a: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Strategic enterprise management (SEM)</a:t>
            </a:r>
          </a:p>
          <a:p>
            <a:endParaRPr lang="en-US" altLang="id-ID" sz="2000" b="1" dirty="0">
              <a:solidFill>
                <a:schemeClr val="tx2"/>
              </a:solidFill>
              <a:latin typeface="Lato Bold" panose="020F0502020204030203" pitchFamily="34" charset="0"/>
              <a:ea typeface="Lato Bold" panose="020F0502020204030203" pitchFamily="34" charset="0"/>
              <a:cs typeface="Lato Bold" panose="020F0502020204030203" pitchFamily="34" charset="0"/>
            </a:endParaRPr>
          </a:p>
          <a:p>
            <a:endParaRPr lang="en-US" altLang="id-ID" sz="2000" b="1" dirty="0">
              <a:solidFill>
                <a:schemeClr val="tx2"/>
              </a:solidFill>
              <a:latin typeface="Lato Bold" panose="020F0502020204030203" pitchFamily="34" charset="0"/>
              <a:ea typeface="Lato Bold" panose="020F0502020204030203" pitchFamily="34" charset="0"/>
              <a:cs typeface="Lato Bold" panose="020F0502020204030203" pitchFamily="34" charset="0"/>
            </a:endParaRPr>
          </a:p>
          <a:p>
            <a:endParaRPr lang="en-US" alt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269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4AB1B3-17A6-BFFA-1872-F609DD09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BPM Key Components</a:t>
            </a:r>
            <a:r>
              <a:rPr lang="id-ID" altLang="id-ID" sz="3200" b="1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b="1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915CE7-8984-1B80-A933-510A377A8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BPM three key components (Colbert, 2009)</a:t>
            </a: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set of integrated closed-loop management and analytic processes </a:t>
            </a:r>
            <a:endParaRPr lang="en-US" altLang="id-ID" sz="2000" dirty="0">
              <a:solidFill>
                <a:schemeClr val="tx2"/>
              </a:solidFill>
              <a:latin typeface="Arial" panose="020B0604020202020204" pitchFamily="34" charset="0"/>
              <a:ea typeface="Lato Bold" panose="020F0502020204030203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tools for businesses to define strategic goals and then measure and manage</a:t>
            </a:r>
            <a:endParaRPr lang="en-US" altLang="id-ID" sz="2000" dirty="0">
              <a:solidFill>
                <a:schemeClr val="tx2"/>
              </a:solidFill>
              <a:latin typeface="Arial" panose="020B0604020202020204" pitchFamily="34" charset="0"/>
              <a:ea typeface="Lato Bold" panose="020F0502020204030203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core set of processes, including financial and operational planning, consolidation and reporting, modeling, analysis, and monitoring 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47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F67BE6-FA0A-274B-ECA2-A72B4D5D4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Closed-Loop BPM cycle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9D0B123-E187-9F91-6528-43FF8E9CC4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Strategize: Where do we want to go?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Plan: How do we get there?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Monitor/Analyze: How are we doing?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Act and Adjust: What do we need to do differently?</a:t>
            </a:r>
          </a:p>
          <a:p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D46D5205-9608-26C4-1755-A458F3445C6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3369" y="1647825"/>
            <a:ext cx="3305175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22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414B1699-C5FA-0958-466D-A92240F6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Performance Measurement Systems</a:t>
            </a:r>
            <a:r>
              <a:rPr lang="id-ID" altLang="id-ID" sz="3200" b="1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b="1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F4CA647-1D3C-641F-82E4-77619B0F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Assist managers in tracking the implementations of business strategy by comparing actual results against strategic goals and objectives. A performance measurement system typically comprises systematic methods of setting business goals together with periodic feedback reports that indicate progress against goals. (p. 108) </a:t>
            </a:r>
            <a:r>
              <a:rPr lang="is-I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Simons (2002)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10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244181-5624-B7AA-BD7E-659F2AD3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Key Performance indicator (KPI)</a:t>
            </a:r>
            <a:r>
              <a:rPr lang="id-ID" altLang="id-ID" sz="3200" b="1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b="1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726F17-B1B1-4693-479A-167C55E7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KPI represents a strategic objective and measures performance against a goal. According to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Eckerson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(2009), KPIs are multidimensional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38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D35B5A-6B7D-0DB6-F22A-1894A2825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latin typeface="Lato" panose="020F0502020204030203" pitchFamily="34" charset="0"/>
              </a:rPr>
              <a:t>KPI Variety</a:t>
            </a:r>
            <a:r>
              <a:rPr lang="id-ID" altLang="id-ID" sz="3200" b="1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b="1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8CF73A-8318-4C8F-8904-363EDBAE1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2090056"/>
            <a:ext cx="7315200" cy="3894691"/>
          </a:xfrm>
        </p:spPr>
        <p:txBody>
          <a:bodyPr>
            <a:normAutofit/>
          </a:bodyPr>
          <a:lstStyle/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Strategy :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KPIs embody a strategic objective</a:t>
            </a: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Targets :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KPIs measure performance against specific targets</a:t>
            </a: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Ranges :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Targets have performance ranges</a:t>
            </a: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Encodings :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Ranges are encoded in software, enabling the visual display of performance  (e.g., green, yellow, red).</a:t>
            </a:r>
            <a:endParaRPr lang="en-US" altLang="id-ID" sz="2000" dirty="0">
              <a:solidFill>
                <a:schemeClr val="tx2"/>
              </a:solidFill>
              <a:latin typeface="Arial" panose="020B0604020202020204" pitchFamily="34" charset="0"/>
              <a:ea typeface="Lato Bold" panose="020F0502020204030203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 frames :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Targets are assigned time frames by which they must be accomplished</a:t>
            </a:r>
            <a:endParaRPr lang="en-US" altLang="id-ID" sz="2000" dirty="0">
              <a:solidFill>
                <a:schemeClr val="tx2"/>
              </a:solidFill>
              <a:latin typeface="Arial" panose="020B0604020202020204" pitchFamily="34" charset="0"/>
              <a:ea typeface="Lato Bold" panose="020F0502020204030203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Benchmarks :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Targets are measured against a baseline or benchmark</a:t>
            </a:r>
          </a:p>
          <a:p>
            <a:endParaRPr lang="en-US" altLang="id-ID" sz="2000" b="1" dirty="0">
              <a:solidFill>
                <a:schemeClr val="tx2"/>
              </a:solidFill>
              <a:latin typeface="Lato Bold" panose="020F0502020204030203" pitchFamily="34" charset="0"/>
              <a:ea typeface="Lato Bold" panose="020F0502020204030203" pitchFamily="34" charset="0"/>
              <a:cs typeface="Lato Bold" panose="020F0502020204030203" pitchFamily="34" charset="0"/>
            </a:endParaRPr>
          </a:p>
          <a:p>
            <a:endParaRPr lang="en-US" altLang="id-ID" sz="2000" b="1" dirty="0">
              <a:solidFill>
                <a:schemeClr val="tx2"/>
              </a:solidFill>
              <a:latin typeface="Lato Bold" panose="020F0502020204030203" pitchFamily="34" charset="0"/>
              <a:ea typeface="Lato Bold" panose="020F0502020204030203" pitchFamily="34" charset="0"/>
              <a:cs typeface="Lato Bold" panose="020F0502020204030203" pitchFamily="34" charset="0"/>
            </a:endParaRPr>
          </a:p>
          <a:p>
            <a:endParaRPr lang="en-US" altLang="id-ID" sz="2000" b="1" dirty="0">
              <a:solidFill>
                <a:schemeClr val="tx2"/>
              </a:solidFill>
              <a:latin typeface="Lato Bold" panose="020F0502020204030203" pitchFamily="34" charset="0"/>
              <a:ea typeface="Lato Bold" panose="020F0502020204030203" pitchFamily="34" charset="0"/>
              <a:cs typeface="Lato Bold" panose="020F0502020204030203" pitchFamily="34" charset="0"/>
            </a:endParaRPr>
          </a:p>
          <a:p>
            <a:endParaRPr lang="en-US" altLang="id-ID" sz="2000" b="1" dirty="0">
              <a:solidFill>
                <a:schemeClr val="tx2"/>
              </a:solidFill>
              <a:latin typeface="Lato Bold" panose="020F0502020204030203" pitchFamily="34" charset="0"/>
              <a:ea typeface="Lato Bold" panose="020F0502020204030203" pitchFamily="34" charset="0"/>
              <a:cs typeface="Lato Bold" panose="020F050202020403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081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4E120B-3749-D421-CFDF-AFAFC9744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Key Performance Indicator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D7D4EC-F3DC-13C0-3DF5-5FB8A6FC6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goal: This is the target you are measuring an outcome against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value: This is the actual data that will be compared to the target.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goals and value can be extended with one or both of the following elements:</a:t>
            </a:r>
          </a:p>
          <a:p>
            <a:pPr marL="457200" indent="-457200">
              <a:buFont typeface="+mj-lt"/>
              <a:buAutoNum type="alphaLcParenR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status 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value compared to the goal. This indicates how well you are doing</a:t>
            </a:r>
            <a:endParaRPr lang="en-US" altLang="id-ID" dirty="0">
              <a:solidFill>
                <a:schemeClr val="tx2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trend : Trend of (over time, inevitably) of how well you are doing</a:t>
            </a:r>
            <a:endParaRPr lang="en-US" altLang="id-ID" sz="2000" dirty="0">
              <a:solidFill>
                <a:schemeClr val="tx2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94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201B3A09-744F-6A12-A040-02F5AFDD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KPI Value and </a:t>
            </a:r>
            <a:r>
              <a:rPr lang="en-US" altLang="id-ID" sz="3200" dirty="0" smtClean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>KPI Goals</a:t>
            </a:r>
            <a: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id-ID" altLang="id-ID" sz="3200" dirty="0">
                <a:solidFill>
                  <a:schemeClr val="tx2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F88C83A1-2AAB-5D24-2549-8A8FC3E9C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7238" y="1081419"/>
            <a:ext cx="4645152" cy="511429"/>
          </a:xfrm>
        </p:spPr>
        <p:txBody>
          <a:bodyPr/>
          <a:lstStyle/>
          <a:p>
            <a:pPr algn="ctr"/>
            <a:r>
              <a:rPr lang="en-US" dirty="0" smtClean="0"/>
              <a:t>KPI </a:t>
            </a:r>
            <a:r>
              <a:rPr lang="en-US" dirty="0"/>
              <a:t>V</a:t>
            </a:r>
            <a:r>
              <a:rPr lang="en-US" dirty="0" smtClean="0"/>
              <a:t>alue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="" xmlns:a16="http://schemas.microsoft.com/office/drawing/2014/main" id="{D7DBA924-A239-86AE-DDEF-DCFA74B332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These metrics are often the easiest to understand. They are the figures that represent the business reality.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practice, however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delivering high-level data can require a lot of work preparing the source data.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must be prepared to aggregate, calculate, filter, and rationalize your data in order to produce a meaningful set of KPI values</a:t>
            </a:r>
          </a:p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509D964E-3F42-FE9D-86AF-A7A5E7CEC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65505" y="773676"/>
            <a:ext cx="4645152" cy="802237"/>
          </a:xfrm>
        </p:spPr>
        <p:txBody>
          <a:bodyPr/>
          <a:lstStyle/>
          <a:p>
            <a:pPr algn="ctr"/>
            <a:r>
              <a:rPr lang="en-US" dirty="0" smtClean="0"/>
              <a:t>KPI Goals</a:t>
            </a: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="" xmlns:a16="http://schemas.microsoft.com/office/drawing/2014/main" id="{2C9195C6-7389-B9B7-ADA2-0353087DF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77840" y="1753985"/>
            <a:ext cx="3474720" cy="402336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Goals (or targets) is needed for a KPI to function.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means getting your business users to specify exactly what the targets are;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they can be simple values or they can be calculated values such as a defined percentage increase or decrease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3028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451</TotalTime>
  <Words>951</Words>
  <Application>Microsoft Office PowerPoint</Application>
  <PresentationFormat>Widescreen</PresentationFormat>
  <Paragraphs>90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Corbel</vt:lpstr>
      <vt:lpstr>Lato</vt:lpstr>
      <vt:lpstr>Lato Bold</vt:lpstr>
      <vt:lpstr>Wingdings 2</vt:lpstr>
      <vt:lpstr>Frame</vt:lpstr>
      <vt:lpstr>Business Performance Management Visualization</vt:lpstr>
      <vt:lpstr>Business Performance Management</vt:lpstr>
      <vt:lpstr>BPM Key Components </vt:lpstr>
      <vt:lpstr>Closed-Loop BPM cycle </vt:lpstr>
      <vt:lpstr>Performance Measurement Systems </vt:lpstr>
      <vt:lpstr>Key Performance indicator (KPI) </vt:lpstr>
      <vt:lpstr>KPI Variety </vt:lpstr>
      <vt:lpstr>Key Performance Indicator </vt:lpstr>
      <vt:lpstr>KPI Value and KPI Goals </vt:lpstr>
      <vt:lpstr>KPI status and KPI trends </vt:lpstr>
      <vt:lpstr>Simple KPI </vt:lpstr>
      <vt:lpstr>Example of KPI  </vt:lpstr>
      <vt:lpstr>Gauge-Based KPIs </vt:lpstr>
      <vt:lpstr>Gauge-Based KPIs(2)</vt:lpstr>
      <vt:lpstr>Text-Based KPIs </vt:lpstr>
      <vt:lpstr>A Complex Text-Based KPI </vt:lpstr>
      <vt:lpstr>Performance Measurement system </vt:lpstr>
      <vt:lpstr>Effective Performance Measurement</vt:lpstr>
      <vt:lpstr>The Four Perspectives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Performance Management Visualization</dc:title>
  <dc:creator>Fahdi lubis</dc:creator>
  <cp:lastModifiedBy>Muharman Lubis</cp:lastModifiedBy>
  <cp:revision>9</cp:revision>
  <dcterms:created xsi:type="dcterms:W3CDTF">2022-10-04T06:13:27Z</dcterms:created>
  <dcterms:modified xsi:type="dcterms:W3CDTF">2022-10-10T06:36:01Z</dcterms:modified>
</cp:coreProperties>
</file>