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82" r:id="rId2"/>
    <p:sldId id="257" r:id="rId3"/>
    <p:sldId id="296" r:id="rId4"/>
    <p:sldId id="297" r:id="rId5"/>
    <p:sldId id="259" r:id="rId6"/>
    <p:sldId id="264" r:id="rId7"/>
    <p:sldId id="265" r:id="rId8"/>
    <p:sldId id="266" r:id="rId9"/>
    <p:sldId id="267" r:id="rId10"/>
    <p:sldId id="283" r:id="rId11"/>
    <p:sldId id="269" r:id="rId12"/>
    <p:sldId id="284" r:id="rId13"/>
    <p:sldId id="270" r:id="rId14"/>
    <p:sldId id="268" r:id="rId15"/>
    <p:sldId id="27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6" r:id="rId24"/>
    <p:sldId id="271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0"/>
  </p:normalViewPr>
  <p:slideViewPr>
    <p:cSldViewPr>
      <p:cViewPr varScale="1">
        <p:scale>
          <a:sx n="115" d="100"/>
          <a:sy n="115" d="100"/>
        </p:scale>
        <p:origin x="1464" y="2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96DE-C699-4C37-9036-1CF4FA35EB87}" type="datetimeFigureOut">
              <a:rPr lang="id-ID" smtClean="0"/>
              <a:t>17/04/23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8D79C-146C-4EB5-A82B-69A13CAB265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02690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8D79C-146C-4EB5-A82B-69A13CAB2650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547589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8D79C-146C-4EB5-A82B-69A13CAB2650}" type="slidenum">
              <a:rPr lang="id-ID" smtClean="0"/>
              <a:t>12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969018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8D79C-146C-4EB5-A82B-69A13CAB2650}" type="slidenum">
              <a:rPr lang="id-ID" smtClean="0"/>
              <a:t>13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907488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8D79C-146C-4EB5-A82B-69A13CAB2650}" type="slidenum">
              <a:rPr lang="id-ID" smtClean="0"/>
              <a:t>14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60703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8D79C-146C-4EB5-A82B-69A13CAB2650}" type="slidenum">
              <a:rPr lang="id-ID" smtClean="0"/>
              <a:t>24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69573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 err="1"/>
              <a:t>Aktiva</a:t>
            </a:r>
            <a:r>
              <a:rPr lang="en-US" dirty="0"/>
              <a:t> </a:t>
            </a:r>
            <a:r>
              <a:rPr lang="en-US" dirty="0" err="1"/>
              <a:t>lancar</a:t>
            </a:r>
            <a:r>
              <a:rPr lang="en-US" dirty="0"/>
              <a:t> yang </a:t>
            </a:r>
            <a:r>
              <a:rPr lang="en-US" dirty="0" err="1"/>
              <a:t>besar</a:t>
            </a:r>
            <a:r>
              <a:rPr lang="en-US" baseline="0" dirty="0"/>
              <a:t> </a:t>
            </a:r>
            <a:r>
              <a:rPr lang="en-US" baseline="0" dirty="0">
                <a:sym typeface="Wingdings"/>
              </a:rPr>
              <a:t> </a:t>
            </a:r>
            <a:r>
              <a:rPr lang="en-US" baseline="0" dirty="0" err="1">
                <a:sym typeface="Wingdings"/>
              </a:rPr>
              <a:t>mengurangi</a:t>
            </a:r>
            <a:r>
              <a:rPr lang="en-US" baseline="0" dirty="0">
                <a:sym typeface="Wingdings"/>
              </a:rPr>
              <a:t> </a:t>
            </a:r>
            <a:r>
              <a:rPr lang="en-US" baseline="0" dirty="0" err="1">
                <a:sym typeface="Wingdings"/>
              </a:rPr>
              <a:t>laba</a:t>
            </a:r>
            <a:endParaRPr lang="en-US" baseline="0" dirty="0">
              <a:sym typeface="Wingding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baseline="0" dirty="0" err="1">
                <a:sym typeface="Wingdings"/>
              </a:rPr>
              <a:t>Aktiva</a:t>
            </a:r>
            <a:r>
              <a:rPr lang="en-US" baseline="0" dirty="0">
                <a:sym typeface="Wingdings"/>
              </a:rPr>
              <a:t> </a:t>
            </a:r>
            <a:r>
              <a:rPr lang="en-US" baseline="0" dirty="0" err="1">
                <a:sym typeface="Wingdings"/>
              </a:rPr>
              <a:t>lancar</a:t>
            </a:r>
            <a:r>
              <a:rPr lang="en-US" baseline="0" dirty="0">
                <a:sym typeface="Wingdings"/>
              </a:rPr>
              <a:t> yang </a:t>
            </a:r>
            <a:r>
              <a:rPr lang="en-US" baseline="0" dirty="0" err="1">
                <a:sym typeface="Wingdings"/>
              </a:rPr>
              <a:t>kecil</a:t>
            </a:r>
            <a:r>
              <a:rPr lang="en-US" baseline="0" dirty="0">
                <a:sym typeface="Wingdings"/>
              </a:rPr>
              <a:t>  </a:t>
            </a:r>
            <a:r>
              <a:rPr lang="en-US" baseline="0" dirty="0" err="1">
                <a:sym typeface="Wingdings"/>
              </a:rPr>
              <a:t>meningkatkan</a:t>
            </a:r>
            <a:r>
              <a:rPr lang="en-US" baseline="0" dirty="0">
                <a:sym typeface="Wingdings"/>
              </a:rPr>
              <a:t> </a:t>
            </a:r>
            <a:r>
              <a:rPr lang="en-US" baseline="0" dirty="0" err="1">
                <a:sym typeface="Wingdings"/>
              </a:rPr>
              <a:t>risiko</a:t>
            </a:r>
            <a:r>
              <a:rPr lang="en-US" baseline="0" dirty="0">
                <a:sym typeface="Wingdings"/>
              </a:rPr>
              <a:t> </a:t>
            </a:r>
            <a:r>
              <a:rPr lang="en-US" baseline="0" dirty="0" err="1">
                <a:sym typeface="Wingdings"/>
              </a:rPr>
              <a:t>sehingga</a:t>
            </a:r>
            <a:r>
              <a:rPr lang="en-US" baseline="0" dirty="0">
                <a:sym typeface="Wingdings"/>
              </a:rPr>
              <a:t> </a:t>
            </a:r>
            <a:r>
              <a:rPr lang="en-US" baseline="0" dirty="0" err="1">
                <a:sym typeface="Wingdings"/>
              </a:rPr>
              <a:t>tidak</a:t>
            </a:r>
            <a:r>
              <a:rPr lang="en-US" baseline="0" dirty="0">
                <a:sym typeface="Wingdings"/>
              </a:rPr>
              <a:t> </a:t>
            </a:r>
            <a:r>
              <a:rPr lang="en-US" baseline="0" dirty="0" err="1">
                <a:sym typeface="Wingdings"/>
              </a:rPr>
              <a:t>melakukan</a:t>
            </a:r>
            <a:r>
              <a:rPr lang="en-US" baseline="0" dirty="0">
                <a:sym typeface="Wingdings"/>
              </a:rPr>
              <a:t> </a:t>
            </a:r>
            <a:r>
              <a:rPr lang="en-US" baseline="0" dirty="0" err="1">
                <a:sym typeface="Wingdings"/>
              </a:rPr>
              <a:t>aktivitas</a:t>
            </a:r>
            <a:r>
              <a:rPr lang="en-US" baseline="0" dirty="0">
                <a:sym typeface="Wingdings"/>
              </a:rPr>
              <a:t> </a:t>
            </a:r>
            <a:r>
              <a:rPr lang="en-US" baseline="0" dirty="0" err="1">
                <a:sym typeface="Wingdings"/>
              </a:rPr>
              <a:t>perusahaan</a:t>
            </a:r>
            <a:r>
              <a:rPr lang="en-US" baseline="0" dirty="0">
                <a:sym typeface="Wingdings"/>
              </a:rPr>
              <a:t> </a:t>
            </a:r>
            <a:r>
              <a:rPr lang="en-US" baseline="0" dirty="0" err="1">
                <a:sym typeface="Wingdings"/>
              </a:rPr>
              <a:t>sehingga</a:t>
            </a:r>
            <a:r>
              <a:rPr lang="en-US" baseline="0" dirty="0">
                <a:sym typeface="Wingdings"/>
              </a:rPr>
              <a:t> </a:t>
            </a:r>
            <a:r>
              <a:rPr lang="en-US" baseline="0" dirty="0" err="1">
                <a:sym typeface="Wingdings"/>
              </a:rPr>
              <a:t>tidak</a:t>
            </a:r>
            <a:r>
              <a:rPr lang="en-US" baseline="0" dirty="0">
                <a:sym typeface="Wingdings"/>
              </a:rPr>
              <a:t> </a:t>
            </a:r>
            <a:r>
              <a:rPr lang="en-US" baseline="0" dirty="0" err="1">
                <a:sym typeface="Wingdings"/>
              </a:rPr>
              <a:t>dapat</a:t>
            </a:r>
            <a:r>
              <a:rPr lang="en-US" baseline="0" dirty="0">
                <a:sym typeface="Wingdings"/>
              </a:rPr>
              <a:t> </a:t>
            </a:r>
            <a:r>
              <a:rPr lang="en-US" baseline="0" dirty="0" err="1">
                <a:sym typeface="Wingdings"/>
              </a:rPr>
              <a:t>membayar</a:t>
            </a:r>
            <a:endParaRPr lang="en-US" baseline="0" dirty="0">
              <a:sym typeface="Wingding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baseline="0" dirty="0" err="1">
                <a:sym typeface="Wingdings"/>
              </a:rPr>
              <a:t>Kewajiban</a:t>
            </a:r>
            <a:r>
              <a:rPr lang="en-US" baseline="0" dirty="0">
                <a:sym typeface="Wingdings"/>
              </a:rPr>
              <a:t> </a:t>
            </a:r>
            <a:r>
              <a:rPr lang="en-US" baseline="0" dirty="0" err="1">
                <a:sym typeface="Wingdings"/>
              </a:rPr>
              <a:t>lancar</a:t>
            </a:r>
            <a:r>
              <a:rPr lang="en-US" baseline="0" dirty="0">
                <a:sym typeface="Wingdings"/>
              </a:rPr>
              <a:t> yang </a:t>
            </a:r>
            <a:r>
              <a:rPr lang="en-US" baseline="0" dirty="0" err="1">
                <a:sym typeface="Wingdings"/>
              </a:rPr>
              <a:t>besar</a:t>
            </a:r>
            <a:r>
              <a:rPr lang="en-US" baseline="0" dirty="0">
                <a:sym typeface="Wingdings"/>
              </a:rPr>
              <a:t>  </a:t>
            </a:r>
            <a:r>
              <a:rPr lang="en-US" baseline="0" dirty="0" err="1">
                <a:sym typeface="Wingdings"/>
              </a:rPr>
              <a:t>tidak</a:t>
            </a:r>
            <a:r>
              <a:rPr lang="en-US" baseline="0" dirty="0">
                <a:sym typeface="Wingdings"/>
              </a:rPr>
              <a:t> </a:t>
            </a:r>
            <a:r>
              <a:rPr lang="en-US" baseline="0" dirty="0" err="1">
                <a:sym typeface="Wingdings"/>
              </a:rPr>
              <a:t>dapat</a:t>
            </a:r>
            <a:r>
              <a:rPr lang="en-US" baseline="0" dirty="0">
                <a:sym typeface="Wingdings"/>
              </a:rPr>
              <a:t> </a:t>
            </a:r>
            <a:r>
              <a:rPr lang="en-US" baseline="0" dirty="0" err="1">
                <a:sym typeface="Wingdings"/>
              </a:rPr>
              <a:t>membayar</a:t>
            </a:r>
            <a:r>
              <a:rPr lang="en-US" baseline="0" dirty="0">
                <a:sym typeface="Wingdings"/>
              </a:rPr>
              <a:t> </a:t>
            </a:r>
            <a:r>
              <a:rPr lang="en-US" baseline="0" dirty="0" err="1">
                <a:sym typeface="Wingdings"/>
              </a:rPr>
              <a:t>pada</a:t>
            </a:r>
            <a:r>
              <a:rPr lang="en-US" baseline="0" dirty="0">
                <a:sym typeface="Wingdings"/>
              </a:rPr>
              <a:t> </a:t>
            </a:r>
            <a:r>
              <a:rPr lang="en-US" baseline="0" dirty="0" err="1">
                <a:sym typeface="Wingdings"/>
              </a:rPr>
              <a:t>saat</a:t>
            </a:r>
            <a:r>
              <a:rPr lang="en-US" baseline="0" dirty="0">
                <a:sym typeface="Wingdings"/>
              </a:rPr>
              <a:t> </a:t>
            </a:r>
            <a:r>
              <a:rPr lang="en-US" baseline="0" dirty="0" err="1">
                <a:sym typeface="Wingdings"/>
              </a:rPr>
              <a:t>jatuh</a:t>
            </a:r>
            <a:r>
              <a:rPr lang="en-US" baseline="0" dirty="0">
                <a:sym typeface="Wingdings"/>
              </a:rPr>
              <a:t> tempo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361BF-754B-9449-9226-870F692808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73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8D79C-146C-4EB5-A82B-69A13CAB2650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61649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8D79C-146C-4EB5-A82B-69A13CAB2650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21589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8D79C-146C-4EB5-A82B-69A13CAB2650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125563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8D79C-146C-4EB5-A82B-69A13CAB2650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922988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8D79C-146C-4EB5-A82B-69A13CAB2650}" type="slidenum">
              <a:rPr lang="id-ID" smtClean="0"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03684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8D79C-146C-4EB5-A82B-69A13CAB2650}" type="slidenum">
              <a:rPr lang="id-ID" smtClean="0"/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825039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8D79C-146C-4EB5-A82B-69A13CAB2650}" type="slidenum">
              <a:rPr lang="id-ID" smtClean="0"/>
              <a:t>11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2841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89C93-7E96-45E8-90EF-0A392994F64B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8543F-A087-4745-B3DD-7F15A275A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0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89C93-7E96-45E8-90EF-0A392994F64B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8543F-A087-4745-B3DD-7F15A275A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103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89C93-7E96-45E8-90EF-0A392994F64B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8543F-A087-4745-B3DD-7F15A275A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382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89C93-7E96-45E8-90EF-0A392994F64B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8543F-A087-4745-B3DD-7F15A275A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592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89C93-7E96-45E8-90EF-0A392994F64B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8543F-A087-4745-B3DD-7F15A275A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88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89C93-7E96-45E8-90EF-0A392994F64B}" type="datetimeFigureOut">
              <a:rPr lang="en-US" smtClean="0"/>
              <a:t>4/17/23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8543F-A087-4745-B3DD-7F15A275A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22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89C93-7E96-45E8-90EF-0A392994F64B}" type="datetimeFigureOut">
              <a:rPr lang="en-US" smtClean="0"/>
              <a:t>4/17/23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8543F-A087-4745-B3DD-7F15A275A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45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89C93-7E96-45E8-90EF-0A392994F64B}" type="datetimeFigureOut">
              <a:rPr lang="en-US" smtClean="0"/>
              <a:t>4/17/23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8543F-A087-4745-B3DD-7F15A275A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1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89C93-7E96-45E8-90EF-0A392994F64B}" type="datetimeFigureOut">
              <a:rPr lang="en-US" smtClean="0"/>
              <a:t>4/17/23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8543F-A087-4745-B3DD-7F15A275A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31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89C93-7E96-45E8-90EF-0A392994F64B}" type="datetimeFigureOut">
              <a:rPr lang="en-US" smtClean="0"/>
              <a:t>4/17/23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8543F-A087-4745-B3DD-7F15A275A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43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89C93-7E96-45E8-90EF-0A392994F64B}" type="datetimeFigureOut">
              <a:rPr lang="en-US" smtClean="0"/>
              <a:t>4/17/23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8543F-A087-4745-B3DD-7F15A275A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4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89C93-7E96-45E8-90EF-0A392994F64B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8543F-A087-4745-B3DD-7F15A275A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55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0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0.png"/><Relationship Id="rId5" Type="http://schemas.openxmlformats.org/officeDocument/2006/relationships/image" Target="../media/image90.png"/><Relationship Id="rId4" Type="http://schemas.openxmlformats.org/officeDocument/2006/relationships/image" Target="../media/image8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98;p1">
            <a:extLst>
              <a:ext uri="{FF2B5EF4-FFF2-40B4-BE49-F238E27FC236}">
                <a16:creationId xmlns:a16="http://schemas.microsoft.com/office/drawing/2014/main" id="{A854878C-5BBA-D783-2E8F-D1077CF2B643}"/>
              </a:ext>
            </a:extLst>
          </p:cNvPr>
          <p:cNvSpPr txBox="1">
            <a:spLocks/>
          </p:cNvSpPr>
          <p:nvPr/>
        </p:nvSpPr>
        <p:spPr>
          <a:xfrm>
            <a:off x="1569740" y="2780928"/>
            <a:ext cx="6255275" cy="89396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Impact"/>
              <a:buNone/>
              <a:tabLst/>
              <a:defRPr/>
            </a:pPr>
            <a:r>
              <a:rPr lang="en-US" sz="5800" dirty="0">
                <a:solidFill>
                  <a:prstClr val="black"/>
                </a:solidFill>
                <a:latin typeface="Impact" panose="020B0806030902050204" pitchFamily="34" charset="0"/>
              </a:rPr>
              <a:t>MODAL KERJA</a:t>
            </a:r>
            <a:endParaRPr kumimoji="0" lang="id-ID" sz="5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mpact" panose="020B0806030902050204" pitchFamily="34" charset="0"/>
              <a:ea typeface="+mj-ea"/>
              <a:cs typeface="+mj-cs"/>
            </a:endParaRPr>
          </a:p>
        </p:txBody>
      </p:sp>
      <p:sp>
        <p:nvSpPr>
          <p:cNvPr id="6" name="Google Shape;100;p1">
            <a:extLst>
              <a:ext uri="{FF2B5EF4-FFF2-40B4-BE49-F238E27FC236}">
                <a16:creationId xmlns:a16="http://schemas.microsoft.com/office/drawing/2014/main" id="{950D44F9-5DED-404A-C20A-753584003B6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1489855" y="6208776"/>
            <a:ext cx="53612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Khairunnisa for Telkom University</a:t>
            </a:r>
            <a:endParaRPr kumimoji="0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4C9044E-8A13-C85D-7562-9776A59D2BF1}"/>
              </a:ext>
            </a:extLst>
          </p:cNvPr>
          <p:cNvCxnSpPr>
            <a:cxnSpLocks/>
          </p:cNvCxnSpPr>
          <p:nvPr/>
        </p:nvCxnSpPr>
        <p:spPr>
          <a:xfrm flipV="1">
            <a:off x="1562100" y="6238875"/>
            <a:ext cx="6313587" cy="952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076099CE-1B9A-639E-7312-C2DAB079F8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9" y="5356387"/>
            <a:ext cx="940073" cy="1034951"/>
          </a:xfrm>
          <a:prstGeom prst="rect">
            <a:avLst/>
          </a:prstGeom>
        </p:spPr>
      </p:pic>
      <p:sp>
        <p:nvSpPr>
          <p:cNvPr id="16" name="Google Shape;99;p1">
            <a:extLst>
              <a:ext uri="{FF2B5EF4-FFF2-40B4-BE49-F238E27FC236}">
                <a16:creationId xmlns:a16="http://schemas.microsoft.com/office/drawing/2014/main" id="{8BCF49AB-F58C-6DE9-4D1A-F09F989168F5}"/>
              </a:ext>
            </a:extLst>
          </p:cNvPr>
          <p:cNvSpPr txBox="1">
            <a:spLocks/>
          </p:cNvSpPr>
          <p:nvPr/>
        </p:nvSpPr>
        <p:spPr>
          <a:xfrm>
            <a:off x="1489855" y="5536303"/>
            <a:ext cx="6400800" cy="77036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2800"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Tx/>
              <a:buSzPts val="2800"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MANAJEMEN KEUANGAN 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703D23D-B15D-B05A-B3DA-EF2559F264AB}"/>
              </a:ext>
            </a:extLst>
          </p:cNvPr>
          <p:cNvCxnSpPr>
            <a:cxnSpLocks/>
          </p:cNvCxnSpPr>
          <p:nvPr/>
        </p:nvCxnSpPr>
        <p:spPr>
          <a:xfrm>
            <a:off x="1663175" y="3674889"/>
            <a:ext cx="5817649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1573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err="1"/>
              <a:t>Maturity</a:t>
            </a:r>
            <a:r>
              <a:rPr lang="id-ID" b="1" dirty="0"/>
              <a:t> </a:t>
            </a:r>
            <a:r>
              <a:rPr lang="id-ID" b="1" dirty="0" err="1"/>
              <a:t>Matching</a:t>
            </a:r>
            <a:r>
              <a:rPr lang="id-ID" b="1" dirty="0"/>
              <a:t> Approach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87624" y="1988840"/>
            <a:ext cx="0" cy="34563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87624" y="5445224"/>
            <a:ext cx="684076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187624" y="3429000"/>
            <a:ext cx="6840760" cy="144016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187624" y="2088318"/>
            <a:ext cx="6624736" cy="242080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1224116" y="2088318"/>
            <a:ext cx="5589639" cy="2409940"/>
          </a:xfrm>
          <a:custGeom>
            <a:avLst/>
            <a:gdLst>
              <a:gd name="connsiteX0" fmla="*/ 0 w 5589639"/>
              <a:gd name="connsiteY0" fmla="*/ 2409940 h 2409940"/>
              <a:gd name="connsiteX1" fmla="*/ 1061884 w 5589639"/>
              <a:gd name="connsiteY1" fmla="*/ 1053088 h 2409940"/>
              <a:gd name="connsiteX2" fmla="*/ 2949678 w 5589639"/>
              <a:gd name="connsiteY2" fmla="*/ 1377553 h 2409940"/>
              <a:gd name="connsiteX3" fmla="*/ 4041058 w 5589639"/>
              <a:gd name="connsiteY3" fmla="*/ 35450 h 2409940"/>
              <a:gd name="connsiteX4" fmla="*/ 5589639 w 5589639"/>
              <a:gd name="connsiteY4" fmla="*/ 359914 h 2409940"/>
              <a:gd name="connsiteX5" fmla="*/ 5589639 w 5589639"/>
              <a:gd name="connsiteY5" fmla="*/ 359914 h 2409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89639" h="2409940">
                <a:moveTo>
                  <a:pt x="0" y="2409940"/>
                </a:moveTo>
                <a:cubicBezTo>
                  <a:pt x="285135" y="1817546"/>
                  <a:pt x="570271" y="1225152"/>
                  <a:pt x="1061884" y="1053088"/>
                </a:cubicBezTo>
                <a:cubicBezTo>
                  <a:pt x="1553497" y="881024"/>
                  <a:pt x="2453149" y="1547159"/>
                  <a:pt x="2949678" y="1377553"/>
                </a:cubicBezTo>
                <a:cubicBezTo>
                  <a:pt x="3446207" y="1207947"/>
                  <a:pt x="3601065" y="205056"/>
                  <a:pt x="4041058" y="35450"/>
                </a:cubicBezTo>
                <a:cubicBezTo>
                  <a:pt x="4481051" y="-134156"/>
                  <a:pt x="5589639" y="359914"/>
                  <a:pt x="5589639" y="359914"/>
                </a:cubicBezTo>
                <a:lnTo>
                  <a:pt x="5589639" y="359914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1" name="TextBox 20"/>
          <p:cNvSpPr txBox="1"/>
          <p:nvPr/>
        </p:nvSpPr>
        <p:spPr>
          <a:xfrm>
            <a:off x="3203848" y="465313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/>
              <a:t>Aktiva tetap</a:t>
            </a:r>
          </a:p>
        </p:txBody>
      </p:sp>
      <p:sp>
        <p:nvSpPr>
          <p:cNvPr id="22" name="TextBox 21"/>
          <p:cNvSpPr txBox="1"/>
          <p:nvPr/>
        </p:nvSpPr>
        <p:spPr>
          <a:xfrm rot="20695818">
            <a:off x="3712580" y="3428999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/>
              <a:t>Aktiva lancar permanen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80328" y="1889761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/>
              <a:t>Aktiva Lancar yang berfluktuasi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771800" y="2564904"/>
            <a:ext cx="720080" cy="86409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16176" y="1348069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/>
              <a:t>Total Aktiva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422545" y="2556025"/>
            <a:ext cx="461665" cy="281939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id-ID" dirty="0"/>
              <a:t>Hutang Jangka Panjang 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ACCBC56-0B91-D34D-764C-806BBA22D829}"/>
              </a:ext>
            </a:extLst>
          </p:cNvPr>
          <p:cNvCxnSpPr/>
          <p:nvPr/>
        </p:nvCxnSpPr>
        <p:spPr>
          <a:xfrm flipV="1">
            <a:off x="5908719" y="1781671"/>
            <a:ext cx="720080" cy="86409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BB7CD21E-0255-5B9A-5EDC-A9791F3B2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id-ID" dirty="0"/>
              <a:t>Khairunnisa </a:t>
            </a:r>
            <a:r>
              <a:rPr lang="id-ID" dirty="0" err="1"/>
              <a:t>for</a:t>
            </a:r>
            <a:r>
              <a:rPr lang="id-ID" dirty="0"/>
              <a:t> Telkom </a:t>
            </a:r>
            <a:r>
              <a:rPr lang="id-ID" dirty="0" err="1"/>
              <a:t>University</a:t>
            </a:r>
            <a:endParaRPr lang="id-ID" dirty="0"/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AD529B54-F5D0-4954-5E41-ED37F36EA077}"/>
              </a:ext>
            </a:extLst>
          </p:cNvPr>
          <p:cNvSpPr/>
          <p:nvPr/>
        </p:nvSpPr>
        <p:spPr>
          <a:xfrm>
            <a:off x="8170744" y="2088318"/>
            <a:ext cx="281836" cy="3359975"/>
          </a:xfrm>
          <a:prstGeom prst="rightBrace">
            <a:avLst>
              <a:gd name="adj1" fmla="val 8333"/>
              <a:gd name="adj2" fmla="val 50756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2C4E269A-8DE7-FC8D-63F2-ABCE4FFC7B90}"/>
              </a:ext>
            </a:extLst>
          </p:cNvPr>
          <p:cNvSpPr/>
          <p:nvPr/>
        </p:nvSpPr>
        <p:spPr>
          <a:xfrm>
            <a:off x="8182512" y="1041006"/>
            <a:ext cx="283278" cy="861854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764403-AB0E-848D-1DB9-EC52FAEC0BC5}"/>
              </a:ext>
            </a:extLst>
          </p:cNvPr>
          <p:cNvSpPr txBox="1"/>
          <p:nvPr/>
        </p:nvSpPr>
        <p:spPr>
          <a:xfrm>
            <a:off x="8388229" y="365126"/>
            <a:ext cx="738664" cy="191595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id-ID" dirty="0"/>
              <a:t>Hutang Jangka Pendek </a:t>
            </a:r>
          </a:p>
        </p:txBody>
      </p:sp>
    </p:spTree>
    <p:extLst>
      <p:ext uri="{BB962C8B-B14F-4D97-AF65-F5344CB8AC3E}">
        <p14:creationId xmlns:p14="http://schemas.microsoft.com/office/powerpoint/2010/main" val="2507364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/>
              <a:t>Aggresive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d-ID" dirty="0"/>
              <a:t>Kebijakan dimana perusahaan mendanai seluruh aktiva tetapnya dan sebagian dari aktiva lancarnya dengan hutang jangka panjang dan modal sendiri ditambah pasiva lancar spontan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4EE33905-4E37-851A-1EB2-D45B2AFF2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id-ID" dirty="0"/>
              <a:t>Khairunnisa </a:t>
            </a:r>
            <a:r>
              <a:rPr lang="id-ID" dirty="0" err="1"/>
              <a:t>for</a:t>
            </a:r>
            <a:r>
              <a:rPr lang="id-ID" dirty="0"/>
              <a:t> Telkom </a:t>
            </a:r>
            <a:r>
              <a:rPr lang="id-ID" dirty="0" err="1"/>
              <a:t>University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12083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err="1"/>
              <a:t>Aggresive</a:t>
            </a:r>
            <a:r>
              <a:rPr lang="id-ID" b="1" dirty="0"/>
              <a:t> Approach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87624" y="1988840"/>
            <a:ext cx="0" cy="34563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87624" y="5445224"/>
            <a:ext cx="684076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187624" y="3429000"/>
            <a:ext cx="6840760" cy="144016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187624" y="2088318"/>
            <a:ext cx="6624736" cy="242080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1224116" y="2088318"/>
            <a:ext cx="5589639" cy="2409940"/>
          </a:xfrm>
          <a:custGeom>
            <a:avLst/>
            <a:gdLst>
              <a:gd name="connsiteX0" fmla="*/ 0 w 5589639"/>
              <a:gd name="connsiteY0" fmla="*/ 2409940 h 2409940"/>
              <a:gd name="connsiteX1" fmla="*/ 1061884 w 5589639"/>
              <a:gd name="connsiteY1" fmla="*/ 1053088 h 2409940"/>
              <a:gd name="connsiteX2" fmla="*/ 2949678 w 5589639"/>
              <a:gd name="connsiteY2" fmla="*/ 1377553 h 2409940"/>
              <a:gd name="connsiteX3" fmla="*/ 4041058 w 5589639"/>
              <a:gd name="connsiteY3" fmla="*/ 35450 h 2409940"/>
              <a:gd name="connsiteX4" fmla="*/ 5589639 w 5589639"/>
              <a:gd name="connsiteY4" fmla="*/ 359914 h 2409940"/>
              <a:gd name="connsiteX5" fmla="*/ 5589639 w 5589639"/>
              <a:gd name="connsiteY5" fmla="*/ 359914 h 2409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89639" h="2409940">
                <a:moveTo>
                  <a:pt x="0" y="2409940"/>
                </a:moveTo>
                <a:cubicBezTo>
                  <a:pt x="285135" y="1817546"/>
                  <a:pt x="570271" y="1225152"/>
                  <a:pt x="1061884" y="1053088"/>
                </a:cubicBezTo>
                <a:cubicBezTo>
                  <a:pt x="1553497" y="881024"/>
                  <a:pt x="2453149" y="1547159"/>
                  <a:pt x="2949678" y="1377553"/>
                </a:cubicBezTo>
                <a:cubicBezTo>
                  <a:pt x="3446207" y="1207947"/>
                  <a:pt x="3601065" y="205056"/>
                  <a:pt x="4041058" y="35450"/>
                </a:cubicBezTo>
                <a:cubicBezTo>
                  <a:pt x="4481051" y="-134156"/>
                  <a:pt x="5589639" y="359914"/>
                  <a:pt x="5589639" y="359914"/>
                </a:cubicBezTo>
                <a:lnTo>
                  <a:pt x="5589639" y="359914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1" name="TextBox 20"/>
          <p:cNvSpPr txBox="1"/>
          <p:nvPr/>
        </p:nvSpPr>
        <p:spPr>
          <a:xfrm>
            <a:off x="3203848" y="465313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/>
              <a:t>Aktiva tetap</a:t>
            </a:r>
          </a:p>
        </p:txBody>
      </p:sp>
      <p:sp>
        <p:nvSpPr>
          <p:cNvPr id="22" name="TextBox 21"/>
          <p:cNvSpPr txBox="1"/>
          <p:nvPr/>
        </p:nvSpPr>
        <p:spPr>
          <a:xfrm rot="20695818">
            <a:off x="3712580" y="3428999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/>
              <a:t>Aktiva lancar permanen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80328" y="1889761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/>
              <a:t>Aktiva Lancar yang berfluktuasi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771800" y="2564904"/>
            <a:ext cx="720080" cy="86409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16176" y="1348069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/>
              <a:t>Total Aktiva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422545" y="2556025"/>
            <a:ext cx="461665" cy="281939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id-ID" dirty="0"/>
              <a:t>Hutang Jangka Panjang 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ACCBC56-0B91-D34D-764C-806BBA22D829}"/>
              </a:ext>
            </a:extLst>
          </p:cNvPr>
          <p:cNvCxnSpPr/>
          <p:nvPr/>
        </p:nvCxnSpPr>
        <p:spPr>
          <a:xfrm flipV="1">
            <a:off x="5908719" y="1781671"/>
            <a:ext cx="720080" cy="86409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BB7CD21E-0255-5B9A-5EDC-A9791F3B2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id-ID" dirty="0"/>
              <a:t>Khairunnisa </a:t>
            </a:r>
            <a:r>
              <a:rPr lang="id-ID" dirty="0" err="1"/>
              <a:t>for</a:t>
            </a:r>
            <a:r>
              <a:rPr lang="id-ID" dirty="0"/>
              <a:t> Telkom </a:t>
            </a:r>
            <a:r>
              <a:rPr lang="id-ID" dirty="0" err="1"/>
              <a:t>University</a:t>
            </a:r>
            <a:endParaRPr lang="id-ID" dirty="0"/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AD529B54-F5D0-4954-5E41-ED37F36EA077}"/>
              </a:ext>
            </a:extLst>
          </p:cNvPr>
          <p:cNvSpPr/>
          <p:nvPr/>
        </p:nvSpPr>
        <p:spPr>
          <a:xfrm>
            <a:off x="8169302" y="2780928"/>
            <a:ext cx="283278" cy="2667365"/>
          </a:xfrm>
          <a:prstGeom prst="rightBrace">
            <a:avLst>
              <a:gd name="adj1" fmla="val 8333"/>
              <a:gd name="adj2" fmla="val 50756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2C4E269A-8DE7-FC8D-63F2-ABCE4FFC7B90}"/>
              </a:ext>
            </a:extLst>
          </p:cNvPr>
          <p:cNvSpPr/>
          <p:nvPr/>
        </p:nvSpPr>
        <p:spPr>
          <a:xfrm>
            <a:off x="8203272" y="1041006"/>
            <a:ext cx="262517" cy="1667044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764403-AB0E-848D-1DB9-EC52FAEC0BC5}"/>
              </a:ext>
            </a:extLst>
          </p:cNvPr>
          <p:cNvSpPr txBox="1"/>
          <p:nvPr/>
        </p:nvSpPr>
        <p:spPr>
          <a:xfrm>
            <a:off x="8334530" y="931786"/>
            <a:ext cx="738664" cy="191595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id-ID" dirty="0"/>
              <a:t>Hutang Jangka Pendek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11A0FC8-31CF-19EF-51A2-C9C3DA126BA9}"/>
              </a:ext>
            </a:extLst>
          </p:cNvPr>
          <p:cNvCxnSpPr/>
          <p:nvPr/>
        </p:nvCxnSpPr>
        <p:spPr>
          <a:xfrm flipV="1">
            <a:off x="1224116" y="2780928"/>
            <a:ext cx="6588244" cy="1872208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1235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/>
              <a:t>Conservative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d-ID" dirty="0"/>
              <a:t>Kebijakan dimana perusahaan menggunakan hutang jangka panjang dan modal sendiri ditambah pasiva lancar spontan untuk mendanai aktiva tetap, aktiva lancar permanen serta sebagian aktiva lancar temporer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E960C092-8417-58D0-13AB-52317FBAE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dirty="0"/>
              <a:t>Khairunnisa </a:t>
            </a:r>
            <a:r>
              <a:rPr lang="id-ID" dirty="0" err="1"/>
              <a:t>for</a:t>
            </a:r>
            <a:r>
              <a:rPr lang="id-ID" dirty="0"/>
              <a:t> Telkom </a:t>
            </a:r>
            <a:r>
              <a:rPr lang="id-ID" dirty="0" err="1"/>
              <a:t>University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55528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err="1"/>
              <a:t>Conservative</a:t>
            </a:r>
            <a:r>
              <a:rPr lang="id-ID" b="1" dirty="0"/>
              <a:t> Approach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87624" y="1988840"/>
            <a:ext cx="0" cy="34563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87624" y="5445224"/>
            <a:ext cx="684076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187624" y="3429000"/>
            <a:ext cx="6840760" cy="144016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187624" y="2088318"/>
            <a:ext cx="6624736" cy="242080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1224116" y="2088318"/>
            <a:ext cx="5589639" cy="2409940"/>
          </a:xfrm>
          <a:custGeom>
            <a:avLst/>
            <a:gdLst>
              <a:gd name="connsiteX0" fmla="*/ 0 w 5589639"/>
              <a:gd name="connsiteY0" fmla="*/ 2409940 h 2409940"/>
              <a:gd name="connsiteX1" fmla="*/ 1061884 w 5589639"/>
              <a:gd name="connsiteY1" fmla="*/ 1053088 h 2409940"/>
              <a:gd name="connsiteX2" fmla="*/ 2949678 w 5589639"/>
              <a:gd name="connsiteY2" fmla="*/ 1377553 h 2409940"/>
              <a:gd name="connsiteX3" fmla="*/ 4041058 w 5589639"/>
              <a:gd name="connsiteY3" fmla="*/ 35450 h 2409940"/>
              <a:gd name="connsiteX4" fmla="*/ 5589639 w 5589639"/>
              <a:gd name="connsiteY4" fmla="*/ 359914 h 2409940"/>
              <a:gd name="connsiteX5" fmla="*/ 5589639 w 5589639"/>
              <a:gd name="connsiteY5" fmla="*/ 359914 h 2409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89639" h="2409940">
                <a:moveTo>
                  <a:pt x="0" y="2409940"/>
                </a:moveTo>
                <a:cubicBezTo>
                  <a:pt x="285135" y="1817546"/>
                  <a:pt x="570271" y="1225152"/>
                  <a:pt x="1061884" y="1053088"/>
                </a:cubicBezTo>
                <a:cubicBezTo>
                  <a:pt x="1553497" y="881024"/>
                  <a:pt x="2453149" y="1547159"/>
                  <a:pt x="2949678" y="1377553"/>
                </a:cubicBezTo>
                <a:cubicBezTo>
                  <a:pt x="3446207" y="1207947"/>
                  <a:pt x="3601065" y="205056"/>
                  <a:pt x="4041058" y="35450"/>
                </a:cubicBezTo>
                <a:cubicBezTo>
                  <a:pt x="4481051" y="-134156"/>
                  <a:pt x="5589639" y="359914"/>
                  <a:pt x="5589639" y="359914"/>
                </a:cubicBezTo>
                <a:lnTo>
                  <a:pt x="5589639" y="359914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1" name="TextBox 20"/>
          <p:cNvSpPr txBox="1"/>
          <p:nvPr/>
        </p:nvSpPr>
        <p:spPr>
          <a:xfrm>
            <a:off x="3203848" y="465313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/>
              <a:t>Aktiva tetap</a:t>
            </a:r>
          </a:p>
        </p:txBody>
      </p:sp>
      <p:sp>
        <p:nvSpPr>
          <p:cNvPr id="22" name="TextBox 21"/>
          <p:cNvSpPr txBox="1"/>
          <p:nvPr/>
        </p:nvSpPr>
        <p:spPr>
          <a:xfrm rot="20695818">
            <a:off x="3712580" y="3428999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/>
              <a:t>Aktiva lancar permanen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80328" y="1889761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/>
              <a:t>Aktiva Lancar yang berfluktuasi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771800" y="2564904"/>
            <a:ext cx="720080" cy="86409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16176" y="1348069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/>
              <a:t>Total Aktiva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472392" y="1988840"/>
            <a:ext cx="461665" cy="281939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id-ID" dirty="0"/>
              <a:t>Hutang Jangka Panjang 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ACCBC56-0B91-D34D-764C-806BBA22D829}"/>
              </a:ext>
            </a:extLst>
          </p:cNvPr>
          <p:cNvCxnSpPr/>
          <p:nvPr/>
        </p:nvCxnSpPr>
        <p:spPr>
          <a:xfrm flipV="1">
            <a:off x="5908719" y="1781671"/>
            <a:ext cx="720080" cy="86409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BB7CD21E-0255-5B9A-5EDC-A9791F3B2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id-ID" dirty="0"/>
              <a:t>Khairunnisa </a:t>
            </a:r>
            <a:r>
              <a:rPr lang="id-ID" dirty="0" err="1"/>
              <a:t>for</a:t>
            </a:r>
            <a:r>
              <a:rPr lang="id-ID" dirty="0"/>
              <a:t> Telkom </a:t>
            </a:r>
            <a:r>
              <a:rPr lang="id-ID" dirty="0" err="1"/>
              <a:t>University</a:t>
            </a:r>
            <a:endParaRPr lang="id-ID" dirty="0"/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AD529B54-F5D0-4954-5E41-ED37F36EA077}"/>
              </a:ext>
            </a:extLst>
          </p:cNvPr>
          <p:cNvSpPr/>
          <p:nvPr/>
        </p:nvSpPr>
        <p:spPr>
          <a:xfrm>
            <a:off x="8170744" y="1482586"/>
            <a:ext cx="251784" cy="3965708"/>
          </a:xfrm>
          <a:prstGeom prst="rightBrace">
            <a:avLst>
              <a:gd name="adj1" fmla="val 8333"/>
              <a:gd name="adj2" fmla="val 50756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2C4E269A-8DE7-FC8D-63F2-ABCE4FFC7B90}"/>
              </a:ext>
            </a:extLst>
          </p:cNvPr>
          <p:cNvSpPr/>
          <p:nvPr/>
        </p:nvSpPr>
        <p:spPr>
          <a:xfrm>
            <a:off x="8170744" y="1041006"/>
            <a:ext cx="295046" cy="441579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764403-AB0E-848D-1DB9-EC52FAEC0BC5}"/>
              </a:ext>
            </a:extLst>
          </p:cNvPr>
          <p:cNvSpPr txBox="1"/>
          <p:nvPr/>
        </p:nvSpPr>
        <p:spPr>
          <a:xfrm>
            <a:off x="8387820" y="378224"/>
            <a:ext cx="738664" cy="1524635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id-ID" dirty="0"/>
              <a:t>Hutang Jangka Pendek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8BCEC99-6CF7-E91D-1808-3D8ACF091770}"/>
              </a:ext>
            </a:extLst>
          </p:cNvPr>
          <p:cNvCxnSpPr>
            <a:cxnSpLocks/>
          </p:cNvCxnSpPr>
          <p:nvPr/>
        </p:nvCxnSpPr>
        <p:spPr>
          <a:xfrm flipV="1">
            <a:off x="1187624" y="1041006"/>
            <a:ext cx="6983120" cy="253201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935D3CC-28BB-56DC-750E-C263A86859A1}"/>
              </a:ext>
            </a:extLst>
          </p:cNvPr>
          <p:cNvCxnSpPr/>
          <p:nvPr/>
        </p:nvCxnSpPr>
        <p:spPr>
          <a:xfrm flipV="1">
            <a:off x="1224116" y="1484784"/>
            <a:ext cx="6804268" cy="2634826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752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err="1"/>
              <a:t>Ilustrasi</a:t>
            </a:r>
            <a:r>
              <a:rPr lang="en-US" b="1" dirty="0"/>
              <a:t> </a:t>
            </a:r>
            <a:r>
              <a:rPr lang="en-US" b="1" dirty="0" err="1"/>
              <a:t>Estimasi</a:t>
            </a:r>
            <a:r>
              <a:rPr lang="en-US" b="1" dirty="0"/>
              <a:t> </a:t>
            </a:r>
            <a:r>
              <a:rPr lang="en-US" b="1" dirty="0" err="1"/>
              <a:t>Kebutuhan</a:t>
            </a:r>
            <a:r>
              <a:rPr lang="en-US" b="1" dirty="0"/>
              <a:t> Dana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Khairunnisa for Telkom University</a:t>
            </a:r>
          </a:p>
        </p:txBody>
      </p:sp>
      <p:pic>
        <p:nvPicPr>
          <p:cNvPr id="6" name="Picture 5" descr="Screen Shot 2014-09-18 at 4.46.5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665" y="1340768"/>
            <a:ext cx="4130669" cy="392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287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81CF7D29-831E-C70C-5CFA-76FCA2068F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290119"/>
              </p:ext>
            </p:extLst>
          </p:nvPr>
        </p:nvGraphicFramePr>
        <p:xfrm>
          <a:off x="683568" y="1268760"/>
          <a:ext cx="4392488" cy="4820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1709457407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9821220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Bulan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Kebutuhan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Aset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Lancar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699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252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993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1850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832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1.600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018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289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4931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7.400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739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374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03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559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89451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80624F0-FF07-83FF-BD5A-88EBD1F16865}"/>
              </a:ext>
            </a:extLst>
          </p:cNvPr>
          <p:cNvSpPr txBox="1"/>
          <p:nvPr/>
        </p:nvSpPr>
        <p:spPr>
          <a:xfrm>
            <a:off x="5508104" y="1674674"/>
            <a:ext cx="31683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Jika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pembelanjaan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10% dan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pembelanjaan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16%,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berapakah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pembelanjaan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51808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CA019-4C75-A29C-BE23-7A0704BB9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Metode</a:t>
            </a:r>
            <a:r>
              <a:rPr lang="en-US" b="1" dirty="0"/>
              <a:t> </a:t>
            </a:r>
            <a:r>
              <a:rPr lang="en-US" b="1" dirty="0" err="1"/>
              <a:t>Agresif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C5F587B-43F4-294A-94A7-36CCFF86D1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just">
                  <a:buNone/>
                </a:pPr>
                <a:r>
                  <a:rPr lang="en-US" dirty="0"/>
                  <a:t>Hitung total </a:t>
                </a:r>
                <a:r>
                  <a:rPr lang="en-US" dirty="0" err="1"/>
                  <a:t>kebutuhan</a:t>
                </a:r>
                <a:r>
                  <a:rPr lang="en-US" dirty="0"/>
                  <a:t> dana </a:t>
                </a:r>
                <a:r>
                  <a:rPr lang="en-US" dirty="0" err="1"/>
                  <a:t>permanen</a:t>
                </a:r>
                <a:endParaRPr lang="en-US" dirty="0"/>
              </a:p>
              <a:p>
                <a:pPr marL="0" indent="0" algn="just">
                  <a:buNone/>
                </a:pPr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𝐾𝑒𝑏𝑢𝑡𝑢h𝑎𝑛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𝑑𝑎𝑛𝑎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𝑝𝑒𝑟𝑚𝑎𝑛𝑒𝑛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𝑅𝑝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66.000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𝑏𝑢𝑙𝑎𝑛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𝑹𝒑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𝟓𝟎𝟎</m:t>
                      </m:r>
                    </m:oMath>
                  </m:oMathPara>
                </a14:m>
                <a:endParaRPr lang="en-US" sz="2400" b="1" dirty="0"/>
              </a:p>
              <a:p>
                <a:pPr marL="0" indent="0" algn="just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C5F587B-43F4-294A-94A7-36CCFF86D1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08" t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4749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81CF7D29-831E-C70C-5CFA-76FCA2068F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416316"/>
              </p:ext>
            </p:extLst>
          </p:nvPr>
        </p:nvGraphicFramePr>
        <p:xfrm>
          <a:off x="539552" y="883920"/>
          <a:ext cx="7920881" cy="50901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1709457407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982122028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4192301992"/>
                    </a:ext>
                  </a:extLst>
                </a:gridCol>
                <a:gridCol w="2376265">
                  <a:extLst>
                    <a:ext uri="{9D8B030D-6E8A-4147-A177-3AD203B41FA5}">
                      <a16:colId xmlns:a16="http://schemas.microsoft.com/office/drawing/2014/main" val="19121429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Bulan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Kebutuhan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Aset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Lancar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Pembelanjaan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 </a:t>
                      </a:r>
                      <a:r>
                        <a:rPr lang="en-US" dirty="0" err="1"/>
                        <a:t>Jangka</a:t>
                      </a:r>
                      <a:r>
                        <a:rPr lang="en-US" dirty="0"/>
                        <a:t> Panjang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Pembelanjaan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 </a:t>
                      </a:r>
                      <a:r>
                        <a:rPr lang="en-US" dirty="0" err="1"/>
                        <a:t>Jangka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Pendek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699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2.500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252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993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1850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832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1.600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018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289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4931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7.400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1.900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739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2.500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374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4.500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03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559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894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742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F0123B1-DD40-6788-1C3F-C0BF71277DE8}"/>
                  </a:ext>
                </a:extLst>
              </p:cNvPr>
              <p:cNvSpPr txBox="1"/>
              <p:nvPr/>
            </p:nvSpPr>
            <p:spPr>
              <a:xfrm>
                <a:off x="395536" y="2060848"/>
                <a:ext cx="8227893" cy="4076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𝐾𝑒𝑏𝑢𝑡𝑢h𝑎𝑛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𝐷𝑎𝑛𝑎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𝑀𝑢𝑠𝑖𝑚𝑎𝑛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𝑅𝑎𝑡𝑎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𝑟𝑎𝑡𝑎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2.500+500+500+1.900+2.500+4.500+500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𝑅𝑝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1.075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F0123B1-DD40-6788-1C3F-C0BF71277D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060848"/>
                <a:ext cx="8227893" cy="407676"/>
              </a:xfrm>
              <a:prstGeom prst="rect">
                <a:avLst/>
              </a:prstGeom>
              <a:blipFill>
                <a:blip r:embed="rId2"/>
                <a:stretch>
                  <a:fillRect l="-462" t="-6061" r="-308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15FC1DD-5E2F-D491-4A9F-D5017F244C27}"/>
                  </a:ext>
                </a:extLst>
              </p:cNvPr>
              <p:cNvSpPr txBox="1"/>
              <p:nvPr/>
            </p:nvSpPr>
            <p:spPr>
              <a:xfrm>
                <a:off x="395536" y="2852936"/>
                <a:ext cx="60881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𝑃𝑒𝑚𝑏𝑖𝑎𝑦𝑎𝑎𝑛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𝐽𝑎𝑛𝑔𝑘𝑎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𝑃𝑒𝑛𝑑𝑒𝑘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=10% ×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1.075=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107,5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15FC1DD-5E2F-D491-4A9F-D5017F244C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852936"/>
                <a:ext cx="6088142" cy="276999"/>
              </a:xfrm>
              <a:prstGeom prst="rect">
                <a:avLst/>
              </a:prstGeom>
              <a:blipFill>
                <a:blip r:embed="rId3"/>
                <a:stretch>
                  <a:fillRect l="-1458" t="-8696" r="-1458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B30273A-3582-743F-BFE7-4AB14D4643EB}"/>
                  </a:ext>
                </a:extLst>
              </p:cNvPr>
              <p:cNvSpPr txBox="1"/>
              <p:nvPr/>
            </p:nvSpPr>
            <p:spPr>
              <a:xfrm>
                <a:off x="391385" y="3375847"/>
                <a:ext cx="59795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𝑃𝑒𝑚𝑏𝑖𝑎𝑦𝑎𝑎𝑛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𝐽𝑎𝑛𝑔𝑘𝑎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𝑃𝑎𝑛𝑗𝑎𝑛𝑔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=11%×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𝑅𝑝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5.500=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Rp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605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B30273A-3582-743F-BFE7-4AB14D46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385" y="3375847"/>
                <a:ext cx="5979586" cy="276999"/>
              </a:xfrm>
              <a:prstGeom prst="rect">
                <a:avLst/>
              </a:prstGeom>
              <a:blipFill>
                <a:blip r:embed="rId4"/>
                <a:stretch>
                  <a:fillRect l="-847" t="-4348" r="-636" b="-391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159B82A-67BB-3496-A96C-3794367707D6}"/>
                  </a:ext>
                </a:extLst>
              </p:cNvPr>
              <p:cNvSpPr txBox="1"/>
              <p:nvPr/>
            </p:nvSpPr>
            <p:spPr>
              <a:xfrm>
                <a:off x="373902" y="4034532"/>
                <a:ext cx="70067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𝑷𝒆𝒎𝒃𝒊𝒂𝒚𝒂𝒂𝒏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𝑴𝒆𝒕𝒐𝒅𝒆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𝑨𝒈𝒓𝒆𝒔𝒊𝒇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𝑹𝒑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𝟏𝟎𝟕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𝑹𝒑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𝟔𝟎𝟓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𝑹𝒑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𝟕𝟏𝟐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159B82A-67BB-3496-A96C-379436770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02" y="4034532"/>
                <a:ext cx="7006726" cy="276999"/>
              </a:xfrm>
              <a:prstGeom prst="rect">
                <a:avLst/>
              </a:prstGeom>
              <a:blipFill>
                <a:blip r:embed="rId5"/>
                <a:stretch>
                  <a:fillRect l="-723" t="-8696" r="-723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0987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/>
              <a:t>Modal Kerja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Aktiva lancar yang mewakili bagian dari investasi yang berputar dari satu bentuk ke bentuk lainnya dalam melaksanakan suatu usaha</a:t>
            </a:r>
          </a:p>
          <a:p>
            <a:r>
              <a:rPr lang="id-ID" dirty="0"/>
              <a:t>Kas/Bank, Surat berharga yang mudah diuangkan, piutang dagang dan persediaan yang tingkat perputarannya tidak melebihi 1 tahun atau jangka waktu operasi normal </a:t>
            </a:r>
            <a:r>
              <a:rPr lang="id-ID" dirty="0" err="1"/>
              <a:t>perusaha</a:t>
            </a: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dirty="0"/>
              <a:t>Khairunnisa </a:t>
            </a:r>
            <a:r>
              <a:rPr lang="id-ID" dirty="0" err="1"/>
              <a:t>for</a:t>
            </a:r>
            <a:r>
              <a:rPr lang="id-ID" dirty="0"/>
              <a:t> Telkom </a:t>
            </a:r>
            <a:r>
              <a:rPr lang="id-ID" dirty="0" err="1"/>
              <a:t>University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500878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6FDEA10-2731-5FD9-D685-4F88CB6C0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Metode</a:t>
            </a:r>
            <a:r>
              <a:rPr lang="en-US" b="1" dirty="0"/>
              <a:t> </a:t>
            </a:r>
            <a:r>
              <a:rPr lang="en-US" b="1" dirty="0" err="1"/>
              <a:t>Konservatif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4B036D2-4215-C795-ADF4-C12FBFB4BF42}"/>
                  </a:ext>
                </a:extLst>
              </p:cNvPr>
              <p:cNvSpPr txBox="1"/>
              <p:nvPr/>
            </p:nvSpPr>
            <p:spPr>
              <a:xfrm>
                <a:off x="1191395" y="2276872"/>
                <a:ext cx="67612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𝑃𝑒𝑚𝑏𝑖𝑎𝑦𝑎𝑎𝑛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𝑀𝑒𝑡𝑜𝑑𝑒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𝐾𝑜𝑛𝑠𝑒𝑟𝑣𝑎𝑡𝑖𝑓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Rp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10.000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16%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Rp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1.600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4B036D2-4215-C795-ADF4-C12FBFB4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395" y="2276872"/>
                <a:ext cx="6761210" cy="276999"/>
              </a:xfrm>
              <a:prstGeom prst="rect">
                <a:avLst/>
              </a:prstGeom>
              <a:blipFill>
                <a:blip r:embed="rId2"/>
                <a:stretch>
                  <a:fillRect l="-749" t="-8696" r="-187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06644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9E893-B8B3-912C-ACE9-50CA920EE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Metode</a:t>
            </a:r>
            <a:r>
              <a:rPr lang="en-US" b="1" dirty="0"/>
              <a:t> </a:t>
            </a:r>
            <a:r>
              <a:rPr lang="en-US" b="1" dirty="0" err="1"/>
              <a:t>Moderat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6FB48C6-A3FC-1E4C-DB4F-24C0D30B1649}"/>
                  </a:ext>
                </a:extLst>
              </p:cNvPr>
              <p:cNvSpPr txBox="1"/>
              <p:nvPr/>
            </p:nvSpPr>
            <p:spPr>
              <a:xfrm>
                <a:off x="420735" y="2132856"/>
                <a:ext cx="8302529" cy="4658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𝐾𝑒𝑏𝑢𝑡𝑢h𝑎𝑛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𝐷𝑎𝑛𝑎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𝑅𝑎𝑡𝑎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𝑟𝑎𝑡𝑎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𝐾𝑒𝑏𝑢𝑡𝑢h𝑎𝑛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𝐷𝑎𝑛𝑎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𝑇𝑒𝑟𝑡𝑖𝑛𝑔𝑔𝑖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𝐾𝑒𝑏𝑢𝑡𝑢h𝑎𝑛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𝐷𝑎𝑛𝑎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𝑇𝑒𝑟𝑒𝑛𝑑𝑎h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6FB48C6-A3FC-1E4C-DB4F-24C0D30B16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735" y="2132856"/>
                <a:ext cx="8302529" cy="465897"/>
              </a:xfrm>
              <a:prstGeom prst="rect">
                <a:avLst/>
              </a:prstGeom>
              <a:blipFill>
                <a:blip r:embed="rId2"/>
                <a:stretch>
                  <a:fillRect l="-153" t="-8108" r="-612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D3DD554-B418-99B6-64AC-73F23CE12037}"/>
                  </a:ext>
                </a:extLst>
              </p:cNvPr>
              <p:cNvSpPr txBox="1"/>
              <p:nvPr/>
            </p:nvSpPr>
            <p:spPr>
              <a:xfrm>
                <a:off x="441983" y="2807971"/>
                <a:ext cx="5249642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𝐾𝑒𝑏𝑢𝑡𝑢h𝑎𝑛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𝐷𝑎𝑛𝑎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𝑅𝑎𝑡𝑎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𝑟𝑎𝑡𝑎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10.000+1.600 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𝟖𝟎𝟎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D3DD554-B418-99B6-64AC-73F23CE120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83" y="2807971"/>
                <a:ext cx="5249642" cy="461024"/>
              </a:xfrm>
              <a:prstGeom prst="rect">
                <a:avLst/>
              </a:prstGeom>
              <a:blipFill>
                <a:blip r:embed="rId3"/>
                <a:stretch>
                  <a:fillRect l="-725" t="-10811" r="-483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36844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D7CD05A-B748-1A02-2CB3-C89286B46A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691036"/>
              </p:ext>
            </p:extLst>
          </p:nvPr>
        </p:nvGraphicFramePr>
        <p:xfrm>
          <a:off x="539552" y="883920"/>
          <a:ext cx="7920881" cy="50901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1709457407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982122028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4192301992"/>
                    </a:ext>
                  </a:extLst>
                </a:gridCol>
                <a:gridCol w="2376265">
                  <a:extLst>
                    <a:ext uri="{9D8B030D-6E8A-4147-A177-3AD203B41FA5}">
                      <a16:colId xmlns:a16="http://schemas.microsoft.com/office/drawing/2014/main" val="19121429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Bulan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Kebutuhan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Aset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Lancar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Pembelanjaan</a:t>
                      </a:r>
                      <a:r>
                        <a:rPr lang="en-US" dirty="0"/>
                        <a:t> </a:t>
                      </a:r>
                    </a:p>
                    <a:p>
                      <a:pPr algn="ctr"/>
                      <a:r>
                        <a:rPr lang="en-US" dirty="0" err="1"/>
                        <a:t>Jangka</a:t>
                      </a:r>
                      <a:r>
                        <a:rPr lang="en-US" dirty="0"/>
                        <a:t> Panjang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Pembelanjaan</a:t>
                      </a:r>
                      <a:r>
                        <a:rPr lang="en-US" dirty="0"/>
                        <a:t> </a:t>
                      </a:r>
                    </a:p>
                    <a:p>
                      <a:pPr algn="ctr"/>
                      <a:r>
                        <a:rPr lang="en-US" dirty="0" err="1"/>
                        <a:t>Jangka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Pendek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699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5.800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2.200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252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5.800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993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5.800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1850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5.800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832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1.600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5.800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018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5.800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289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5.800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4931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7.400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5.800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1.600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739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5.800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2.200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374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5.800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4.200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03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5.800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559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5.800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894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94591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F0123B1-DD40-6788-1C3F-C0BF71277DE8}"/>
                  </a:ext>
                </a:extLst>
              </p:cNvPr>
              <p:cNvSpPr txBox="1"/>
              <p:nvPr/>
            </p:nvSpPr>
            <p:spPr>
              <a:xfrm>
                <a:off x="395536" y="2060848"/>
                <a:ext cx="8133893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𝐾𝑒𝑏𝑢𝑡𝑢h𝑎𝑛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𝐷𝑎𝑛𝑎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𝑀𝑢𝑠𝑖𝑚𝑎𝑛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𝑅𝑎𝑡𝑎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𝑟𝑎𝑡𝑎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2.200+200+200+1.600+2.200+4.200+200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𝑅𝑝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900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F0123B1-DD40-6788-1C3F-C0BF71277D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060848"/>
                <a:ext cx="8133893" cy="403316"/>
              </a:xfrm>
              <a:prstGeom prst="rect">
                <a:avLst/>
              </a:prstGeom>
              <a:blipFill>
                <a:blip r:embed="rId2"/>
                <a:stretch>
                  <a:fillRect l="-156" t="-6250" b="-15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15FC1DD-5E2F-D491-4A9F-D5017F244C27}"/>
                  </a:ext>
                </a:extLst>
              </p:cNvPr>
              <p:cNvSpPr txBox="1"/>
              <p:nvPr/>
            </p:nvSpPr>
            <p:spPr>
              <a:xfrm>
                <a:off x="395536" y="2852936"/>
                <a:ext cx="56613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𝑃𝑒𝑚𝑏𝑖𝑎𝑦𝑎𝑎𝑛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𝐽𝑎𝑛𝑔𝑘𝑎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𝑃𝑒𝑛𝑑𝑒𝑘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=10% ×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900=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90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15FC1DD-5E2F-D491-4A9F-D5017F244C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852936"/>
                <a:ext cx="5661358" cy="276999"/>
              </a:xfrm>
              <a:prstGeom prst="rect">
                <a:avLst/>
              </a:prstGeom>
              <a:blipFill>
                <a:blip r:embed="rId3"/>
                <a:stretch>
                  <a:fillRect l="-1119" t="-8696" r="-895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B30273A-3582-743F-BFE7-4AB14D4643EB}"/>
                  </a:ext>
                </a:extLst>
              </p:cNvPr>
              <p:cNvSpPr txBox="1"/>
              <p:nvPr/>
            </p:nvSpPr>
            <p:spPr>
              <a:xfrm>
                <a:off x="391385" y="3375847"/>
                <a:ext cx="59795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𝑃𝑒𝑚𝑏𝑖𝑎𝑦𝑎𝑎𝑛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𝐽𝑎𝑛𝑔𝑘𝑎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𝑃𝑎𝑛𝑗𝑎𝑛𝑔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=11%×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𝑅𝑝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5.800=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Rp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638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B30273A-3582-743F-BFE7-4AB14D46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385" y="3375847"/>
                <a:ext cx="5979586" cy="276999"/>
              </a:xfrm>
              <a:prstGeom prst="rect">
                <a:avLst/>
              </a:prstGeom>
              <a:blipFill>
                <a:blip r:embed="rId4"/>
                <a:stretch>
                  <a:fillRect l="-847" t="-4348" r="-424" b="-391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159B82A-67BB-3496-A96C-3794367707D6}"/>
                  </a:ext>
                </a:extLst>
              </p:cNvPr>
              <p:cNvSpPr txBox="1"/>
              <p:nvPr/>
            </p:nvSpPr>
            <p:spPr>
              <a:xfrm>
                <a:off x="373902" y="4034532"/>
                <a:ext cx="65130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𝑷𝒆𝒎𝒃𝒊𝒂𝒚𝒂𝒂𝒏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𝑴𝒆𝒕𝒐𝒅𝒆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𝑴𝒐𝒅𝒆𝒓𝒂𝒕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𝑹𝒑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𝟗𝟎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𝑹𝒑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𝟔𝟑𝟖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𝑹𝒑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𝟕𝟐𝟖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159B82A-67BB-3496-A96C-379436770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02" y="4034532"/>
                <a:ext cx="6513001" cy="276999"/>
              </a:xfrm>
              <a:prstGeom prst="rect">
                <a:avLst/>
              </a:prstGeom>
              <a:blipFill>
                <a:blip r:embed="rId5"/>
                <a:stretch>
                  <a:fillRect l="-778" t="-8696" r="-778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14442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b="1" dirty="0"/>
              <a:t>Keuntungan dan Kerugian </a:t>
            </a:r>
            <a:br>
              <a:rPr lang="id-ID" b="1" dirty="0"/>
            </a:br>
            <a:r>
              <a:rPr lang="id-ID" b="1" dirty="0"/>
              <a:t>Pendanaan Jangka Pendek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/>
              <a:t>Lebih cepat untuk memperoleh kredit jangka pendek daripada kredit jangka panjang</a:t>
            </a:r>
          </a:p>
          <a:p>
            <a:r>
              <a:rPr lang="id-ID" dirty="0"/>
              <a:t>Untuk mendanai aktiva lancar temporer atau musiman, perusahaan cenderung kurang menyukai hutang jangka panjang</a:t>
            </a:r>
          </a:p>
          <a:p>
            <a:r>
              <a:rPr lang="id-ID" dirty="0"/>
              <a:t>Biaya hutang jangka panjang memiliki biaya yang lebih mahal dibandingkan dengan hutang jangka pendek</a:t>
            </a:r>
          </a:p>
          <a:p>
            <a:r>
              <a:rPr lang="id-ID" dirty="0"/>
              <a:t>Risiko hutang jangka pendek lebih besar karena :</a:t>
            </a:r>
          </a:p>
          <a:p>
            <a:pPr lvl="1"/>
            <a:r>
              <a:rPr lang="id-ID" dirty="0"/>
              <a:t>Tingkat suku bunga cenderung berfluktuasi</a:t>
            </a:r>
          </a:p>
          <a:p>
            <a:pPr lvl="1"/>
            <a:r>
              <a:rPr lang="id-ID" dirty="0"/>
              <a:t>Dapat mengalami kesulitan likuiditas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AE0E951-0119-CC43-07CF-AA2507AAB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dirty="0"/>
              <a:t>Khairunnisa </a:t>
            </a:r>
            <a:r>
              <a:rPr lang="id-ID" dirty="0" err="1"/>
              <a:t>for</a:t>
            </a:r>
            <a:r>
              <a:rPr lang="id-ID" dirty="0"/>
              <a:t> Telkom </a:t>
            </a:r>
            <a:r>
              <a:rPr lang="id-ID" dirty="0" err="1"/>
              <a:t>University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70464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FF2B9-D093-6405-5D2F-5A487BE10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Penentuan</a:t>
            </a:r>
            <a:r>
              <a:rPr lang="en-US" b="1" dirty="0"/>
              <a:t> </a:t>
            </a:r>
            <a:r>
              <a:rPr lang="en-US" b="1" dirty="0" err="1"/>
              <a:t>Kebutuhan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Modal </a:t>
            </a:r>
            <a:r>
              <a:rPr lang="en-US" b="1" dirty="0" err="1"/>
              <a:t>Kerja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151F9-62F1-5CC9-21F9-097C0DDA8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Keterikatan</a:t>
            </a:r>
            <a:r>
              <a:rPr lang="en-US" dirty="0"/>
              <a:t> Dana</a:t>
            </a:r>
          </a:p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Perputaran</a:t>
            </a:r>
            <a:r>
              <a:rPr lang="en-US" dirty="0"/>
              <a:t> Modal</a:t>
            </a:r>
          </a:p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Kas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26CB13-5FAE-92A9-6A4D-ABD8B7426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id-ID" dirty="0"/>
              <a:t>Khairunnisa </a:t>
            </a:r>
            <a:r>
              <a:rPr lang="id-ID" dirty="0" err="1"/>
              <a:t>for</a:t>
            </a:r>
            <a:r>
              <a:rPr lang="id-ID" dirty="0"/>
              <a:t> Telkom </a:t>
            </a:r>
            <a:r>
              <a:rPr lang="id-ID" dirty="0" err="1"/>
              <a:t>University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546543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31C62-D6F8-323C-E317-2C44B42A7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Metode</a:t>
            </a:r>
            <a:r>
              <a:rPr lang="en-US" b="1" dirty="0"/>
              <a:t> </a:t>
            </a:r>
            <a:r>
              <a:rPr lang="en-US" b="1" dirty="0" err="1"/>
              <a:t>Keterikatan</a:t>
            </a:r>
            <a:r>
              <a:rPr lang="en-US" b="1" dirty="0"/>
              <a:t> Dana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348D2-19C0-E2D7-9F55-958671953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/>
              <a:t>Ilustrasi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sepatu</a:t>
            </a:r>
            <a:r>
              <a:rPr lang="en-US" dirty="0"/>
              <a:t> yang </a:t>
            </a:r>
            <a:r>
              <a:rPr lang="en-US" dirty="0" err="1"/>
              <a:t>memproduksi</a:t>
            </a:r>
            <a:r>
              <a:rPr lang="en-US" dirty="0"/>
              <a:t> 1.000 pasang </a:t>
            </a:r>
            <a:r>
              <a:rPr lang="en-US" dirty="0" err="1"/>
              <a:t>sepatu</a:t>
            </a:r>
            <a:r>
              <a:rPr lang="en-US" dirty="0"/>
              <a:t> per </a:t>
            </a:r>
            <a:r>
              <a:rPr lang="en-US" dirty="0" err="1"/>
              <a:t>hari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sepatu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baku</a:t>
            </a:r>
            <a:r>
              <a:rPr lang="en-US" dirty="0"/>
              <a:t> yang </a:t>
            </a:r>
            <a:r>
              <a:rPr lang="en-US" dirty="0" err="1"/>
              <a:t>dibayar</a:t>
            </a:r>
            <a:r>
              <a:rPr lang="en-US" dirty="0"/>
              <a:t> 5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pesanan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Rp 2.000/Kg. </a:t>
            </a:r>
            <a:r>
              <a:rPr lang="en-US" dirty="0" err="1"/>
              <a:t>Setiap</a:t>
            </a:r>
            <a:r>
              <a:rPr lang="en-US" dirty="0"/>
              <a:t> pasang </a:t>
            </a:r>
            <a:r>
              <a:rPr lang="en-US" dirty="0" err="1"/>
              <a:t>sepatu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2 Kg </a:t>
            </a:r>
            <a:r>
              <a:rPr lang="en-US" dirty="0" err="1"/>
              <a:t>kulit</a:t>
            </a:r>
            <a:r>
              <a:rPr lang="en-US" dirty="0"/>
              <a:t>;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penolong</a:t>
            </a:r>
            <a:r>
              <a:rPr lang="en-US" dirty="0"/>
              <a:t> Rp 200; </a:t>
            </a:r>
            <a:r>
              <a:rPr lang="en-US" dirty="0" err="1"/>
              <a:t>upah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 Rp 1.000/pasang. Proses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sepasang</a:t>
            </a:r>
            <a:r>
              <a:rPr lang="en-US" dirty="0"/>
              <a:t> </a:t>
            </a:r>
            <a:r>
              <a:rPr lang="en-US" dirty="0" err="1"/>
              <a:t>sepatu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2 </a:t>
            </a:r>
            <a:r>
              <a:rPr lang="en-US" dirty="0" err="1"/>
              <a:t>hari</a:t>
            </a:r>
            <a:r>
              <a:rPr lang="en-US" dirty="0"/>
              <a:t>.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selesai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, </a:t>
            </a:r>
            <a:r>
              <a:rPr lang="en-US" dirty="0" err="1"/>
              <a:t>sepatu</a:t>
            </a:r>
            <a:r>
              <a:rPr lang="en-US" dirty="0"/>
              <a:t> </a:t>
            </a:r>
            <a:r>
              <a:rPr lang="en-US" dirty="0" err="1"/>
              <a:t>disimpan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minggu</a:t>
            </a:r>
            <a:r>
              <a:rPr lang="en-US" dirty="0"/>
              <a:t> di Gudang. </a:t>
            </a:r>
            <a:r>
              <a:rPr lang="en-US" dirty="0" err="1"/>
              <a:t>Kemudian</a:t>
            </a:r>
            <a:r>
              <a:rPr lang="en-US" dirty="0"/>
              <a:t>, </a:t>
            </a:r>
            <a:r>
              <a:rPr lang="en-US" dirty="0" err="1"/>
              <a:t>sepatu</a:t>
            </a:r>
            <a:r>
              <a:rPr lang="en-US" dirty="0"/>
              <a:t> </a:t>
            </a:r>
            <a:r>
              <a:rPr lang="en-US" dirty="0" err="1"/>
              <a:t>dijual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4 </a:t>
            </a:r>
            <a:r>
              <a:rPr lang="en-US" dirty="0" err="1"/>
              <a:t>hari</a:t>
            </a:r>
            <a:r>
              <a:rPr lang="en-US" dirty="0"/>
              <a:t>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799D64-69A7-36C5-7472-9112B6E09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id-ID" dirty="0"/>
              <a:t>Khairunnisa </a:t>
            </a:r>
            <a:r>
              <a:rPr lang="id-ID" dirty="0" err="1"/>
              <a:t>for</a:t>
            </a:r>
            <a:r>
              <a:rPr lang="id-ID" dirty="0"/>
              <a:t> Telkom </a:t>
            </a:r>
            <a:r>
              <a:rPr lang="id-ID" dirty="0" err="1"/>
              <a:t>University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523251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0A309-1E2C-1FF8-E599-CBEDAD9FA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</a:t>
            </a:r>
            <a:r>
              <a:rPr lang="en-US" dirty="0" err="1"/>
              <a:t>lanjutan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D14C3-00A3-7805-0FA5-22F3CFA72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/>
              <a:t>Gaji</a:t>
            </a:r>
            <a:r>
              <a:rPr lang="en-US" dirty="0"/>
              <a:t> </a:t>
            </a:r>
            <a:r>
              <a:rPr lang="en-US" dirty="0" err="1"/>
              <a:t>staf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bulan</a:t>
            </a:r>
            <a:r>
              <a:rPr lang="en-US" dirty="0"/>
              <a:t> Rp 1.500.000. </a:t>
            </a:r>
            <a:r>
              <a:rPr lang="en-US" dirty="0" err="1"/>
              <a:t>Biaya</a:t>
            </a:r>
            <a:r>
              <a:rPr lang="en-US" dirty="0"/>
              <a:t> Overhead </a:t>
            </a:r>
            <a:r>
              <a:rPr lang="en-US" dirty="0" err="1"/>
              <a:t>Pabrik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bulan</a:t>
            </a:r>
            <a:r>
              <a:rPr lang="en-US" dirty="0"/>
              <a:t> Rp 2.750.000.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Rp 1.400.000. </a:t>
            </a:r>
            <a:r>
              <a:rPr lang="en-US" dirty="0" err="1"/>
              <a:t>Apabila</a:t>
            </a:r>
            <a:r>
              <a:rPr lang="en-US" dirty="0"/>
              <a:t> 1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diasumsikan</a:t>
            </a:r>
            <a:r>
              <a:rPr lang="en-US" dirty="0"/>
              <a:t> 25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. </a:t>
            </a:r>
            <a:r>
              <a:rPr lang="en-US" dirty="0" err="1"/>
              <a:t>Kebijakan</a:t>
            </a:r>
            <a:r>
              <a:rPr lang="en-US" dirty="0"/>
              <a:t> kas minimal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Rp 1.000.000. </a:t>
            </a:r>
            <a:r>
              <a:rPr lang="en-US" dirty="0" err="1"/>
              <a:t>Berapakah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dana </a:t>
            </a:r>
            <a:r>
              <a:rPr lang="en-US" dirty="0" err="1"/>
              <a:t>perusahaan</a:t>
            </a:r>
            <a:r>
              <a:rPr lang="en-US" dirty="0"/>
              <a:t> ?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F1228A-E2B4-6B33-1A03-5DE302B29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id-ID" dirty="0"/>
              <a:t>Khairunnisa </a:t>
            </a:r>
            <a:r>
              <a:rPr lang="id-ID" dirty="0" err="1"/>
              <a:t>for</a:t>
            </a:r>
            <a:r>
              <a:rPr lang="id-ID" dirty="0"/>
              <a:t> Telkom </a:t>
            </a:r>
            <a:r>
              <a:rPr lang="id-ID" dirty="0" err="1"/>
              <a:t>University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638033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C5706-9720-7041-E8E5-9308379F5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Solusi: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E682E64-A557-00A6-7387-55DBBA5F3E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619335"/>
              </p:ext>
            </p:extLst>
          </p:nvPr>
        </p:nvGraphicFramePr>
        <p:xfrm>
          <a:off x="251520" y="1945640"/>
          <a:ext cx="8640960" cy="2966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4096506424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737468573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793698684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Kebutuhan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Kas Per Hari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78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Bahan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Baku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= 1.000 unit x 2 Kg x Rp 2.000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Rp 4.000.000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0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Bahan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Penolong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= 1.000 unit x Rp 200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200.000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442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Upah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Tenaga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Kerja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= 1.000 unit x Rp 1.000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1.000.000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119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Biaya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Overhead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= Rp 2.750.000 / 25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hari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110.000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100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Biaya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Pemasaran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= Rp 1.400.000 / 25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hari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56.000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996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Gaji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Staf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= Rp 1.500.000 / 25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hari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3209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Jumlah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Kebutuhan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Kas Per Hari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5.426.000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413778"/>
                  </a:ext>
                </a:extLst>
              </a:tr>
            </a:tbl>
          </a:graphicData>
        </a:graphic>
      </p:graphicFrame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62BED671-AF8B-4F1D-9EB1-2183BDEC3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id-ID" dirty="0"/>
              <a:t>Khairunnisa </a:t>
            </a:r>
            <a:r>
              <a:rPr lang="id-ID" dirty="0" err="1"/>
              <a:t>for</a:t>
            </a:r>
            <a:r>
              <a:rPr lang="id-ID" dirty="0"/>
              <a:t> Telkom </a:t>
            </a:r>
            <a:r>
              <a:rPr lang="id-ID" dirty="0" err="1"/>
              <a:t>University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806285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D412F-E001-5529-1BC5-AF4AE1D32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Periode</a:t>
            </a:r>
            <a:r>
              <a:rPr lang="en-US" b="1" dirty="0"/>
              <a:t> </a:t>
            </a:r>
            <a:r>
              <a:rPr lang="en-US" b="1" dirty="0" err="1"/>
              <a:t>Keterikatan</a:t>
            </a:r>
            <a:r>
              <a:rPr lang="en-US" b="1" dirty="0"/>
              <a:t> Dana pada </a:t>
            </a:r>
            <a:r>
              <a:rPr lang="en-US" b="1" dirty="0" err="1"/>
              <a:t>Bahan</a:t>
            </a:r>
            <a:r>
              <a:rPr lang="en-US" b="1" dirty="0"/>
              <a:t> Baku dan </a:t>
            </a:r>
            <a:r>
              <a:rPr lang="en-US" b="1" dirty="0" err="1"/>
              <a:t>Bahan</a:t>
            </a:r>
            <a:r>
              <a:rPr lang="en-US" b="1" dirty="0"/>
              <a:t> </a:t>
            </a:r>
            <a:r>
              <a:rPr lang="en-US" b="1" dirty="0" err="1"/>
              <a:t>Penolong</a:t>
            </a:r>
            <a:endParaRPr lang="en-US" b="1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9666399B-4346-1989-34E0-FC01649308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60433"/>
              </p:ext>
            </p:extLst>
          </p:nvPr>
        </p:nvGraphicFramePr>
        <p:xfrm>
          <a:off x="1619672" y="2204864"/>
          <a:ext cx="60960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42629127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5946292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Aktivitas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Jumlah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Hari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551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Pembayaran</a:t>
                      </a:r>
                      <a:r>
                        <a:rPr lang="en-US" dirty="0"/>
                        <a:t> di </a:t>
                      </a:r>
                      <a:r>
                        <a:rPr lang="en-US" dirty="0" err="1"/>
                        <a:t>muka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 </a:t>
                      </a:r>
                      <a:r>
                        <a:rPr lang="en-US" dirty="0" err="1"/>
                        <a:t>hari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1180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Proses </a:t>
                      </a:r>
                      <a:r>
                        <a:rPr lang="en-US" dirty="0" err="1"/>
                        <a:t>Produksi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 </a:t>
                      </a:r>
                      <a:r>
                        <a:rPr lang="en-US" dirty="0" err="1"/>
                        <a:t>hari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502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Disimpan</a:t>
                      </a:r>
                      <a:r>
                        <a:rPr lang="en-US" dirty="0"/>
                        <a:t> di Gudang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 </a:t>
                      </a:r>
                      <a:r>
                        <a:rPr lang="en-US" dirty="0" err="1"/>
                        <a:t>hari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62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Penjualan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Kredit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 </a:t>
                      </a:r>
                      <a:r>
                        <a:rPr lang="en-US" dirty="0" err="1"/>
                        <a:t>hari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913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Lama </a:t>
                      </a:r>
                      <a:r>
                        <a:rPr lang="en-US" b="1" dirty="0" err="1"/>
                        <a:t>Keterikatan</a:t>
                      </a:r>
                      <a:r>
                        <a:rPr lang="en-US" b="1" dirty="0"/>
                        <a:t> Dana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18 </a:t>
                      </a:r>
                      <a:r>
                        <a:rPr lang="en-US" b="1" dirty="0" err="1"/>
                        <a:t>hari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254245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19BE7D-8EFB-2B1B-6B64-5496472C1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id-ID" dirty="0"/>
              <a:t>Khairunnisa </a:t>
            </a:r>
            <a:r>
              <a:rPr lang="id-ID" dirty="0" err="1"/>
              <a:t>for</a:t>
            </a:r>
            <a:r>
              <a:rPr lang="id-ID" dirty="0"/>
              <a:t> Telkom </a:t>
            </a:r>
            <a:r>
              <a:rPr lang="id-ID" dirty="0" err="1"/>
              <a:t>University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00864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Pendek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lancar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lancar</a:t>
            </a:r>
            <a:endParaRPr lang="en-US" dirty="0"/>
          </a:p>
          <a:p>
            <a:pPr algn="just"/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lancar</a:t>
            </a:r>
            <a:r>
              <a:rPr lang="en-US" dirty="0"/>
              <a:t> (</a:t>
            </a:r>
            <a:r>
              <a:rPr lang="en-US" dirty="0" err="1"/>
              <a:t>kas</a:t>
            </a:r>
            <a:r>
              <a:rPr lang="en-US" dirty="0"/>
              <a:t>,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berharga</a:t>
            </a:r>
            <a:r>
              <a:rPr lang="en-US" dirty="0"/>
              <a:t>, </a:t>
            </a:r>
            <a:r>
              <a:rPr lang="en-US" dirty="0" err="1"/>
              <a:t>piutang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persediaan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lancar</a:t>
            </a:r>
            <a:r>
              <a:rPr lang="en-US" dirty="0"/>
              <a:t> (</a:t>
            </a:r>
            <a:r>
              <a:rPr lang="en-US" dirty="0" err="1"/>
              <a:t>hutang</a:t>
            </a:r>
            <a:r>
              <a:rPr lang="en-US" dirty="0"/>
              <a:t> </a:t>
            </a:r>
            <a:r>
              <a:rPr lang="en-US" dirty="0" err="1"/>
              <a:t>dagang</a:t>
            </a:r>
            <a:r>
              <a:rPr lang="en-US" dirty="0"/>
              <a:t>, </a:t>
            </a:r>
            <a:r>
              <a:rPr lang="en-US" dirty="0" err="1"/>
              <a:t>wesel</a:t>
            </a:r>
            <a:r>
              <a:rPr lang="en-US" dirty="0"/>
              <a:t> </a:t>
            </a:r>
            <a:r>
              <a:rPr lang="en-US" dirty="0" err="1"/>
              <a:t>bayar</a:t>
            </a:r>
            <a:r>
              <a:rPr lang="en-US" dirty="0"/>
              <a:t>, </a:t>
            </a:r>
            <a:r>
              <a:rPr lang="en-US" dirty="0" err="1"/>
              <a:t>kewajiban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jatuh</a:t>
            </a:r>
            <a:r>
              <a:rPr lang="en-US" dirty="0"/>
              <a:t> tempo)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yang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kontribusi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perusahaan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Khairunnisa for Telkom University</a:t>
            </a:r>
          </a:p>
        </p:txBody>
      </p:sp>
    </p:spTree>
    <p:extLst>
      <p:ext uri="{BB962C8B-B14F-4D97-AF65-F5344CB8AC3E}">
        <p14:creationId xmlns:p14="http://schemas.microsoft.com/office/powerpoint/2010/main" val="38844612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D412F-E001-5529-1BC5-AF4AE1D32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903790" cy="169572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/>
              <a:t>Periode</a:t>
            </a:r>
            <a:r>
              <a:rPr lang="en-US" b="1" dirty="0"/>
              <a:t> </a:t>
            </a:r>
            <a:r>
              <a:rPr lang="en-US" b="1" dirty="0" err="1"/>
              <a:t>Keterikatan</a:t>
            </a:r>
            <a:r>
              <a:rPr lang="en-US" b="1" dirty="0"/>
              <a:t> Dana pada </a:t>
            </a:r>
            <a:r>
              <a:rPr lang="en-US" b="1" dirty="0" err="1"/>
              <a:t>Upah</a:t>
            </a:r>
            <a:r>
              <a:rPr lang="en-US" b="1" dirty="0"/>
              <a:t> </a:t>
            </a:r>
            <a:r>
              <a:rPr lang="en-US" b="1" dirty="0" err="1"/>
              <a:t>Langsung</a:t>
            </a:r>
            <a:r>
              <a:rPr lang="en-US" b="1" dirty="0"/>
              <a:t>, Overhead </a:t>
            </a:r>
            <a:r>
              <a:rPr lang="en-US" b="1" dirty="0" err="1"/>
              <a:t>Pabrik</a:t>
            </a:r>
            <a:r>
              <a:rPr lang="en-US" b="1" dirty="0"/>
              <a:t>, </a:t>
            </a:r>
            <a:r>
              <a:rPr lang="en-US" b="1" dirty="0" err="1"/>
              <a:t>Pemasaran</a:t>
            </a:r>
            <a:endParaRPr lang="en-US" b="1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9666399B-4346-1989-34E0-FC01649308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742409"/>
              </p:ext>
            </p:extLst>
          </p:nvPr>
        </p:nvGraphicFramePr>
        <p:xfrm>
          <a:off x="1619672" y="2204864"/>
          <a:ext cx="6096000" cy="1854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42629127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5946292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Aktivitas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Jumlah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Hari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551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Proses </a:t>
                      </a:r>
                      <a:r>
                        <a:rPr lang="en-US" dirty="0" err="1"/>
                        <a:t>Produksi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 </a:t>
                      </a:r>
                      <a:r>
                        <a:rPr lang="en-US" dirty="0" err="1"/>
                        <a:t>hari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502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Disimpan</a:t>
                      </a:r>
                      <a:r>
                        <a:rPr lang="en-US" dirty="0"/>
                        <a:t> di Gudang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 </a:t>
                      </a:r>
                      <a:r>
                        <a:rPr lang="en-US" dirty="0" err="1"/>
                        <a:t>hari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62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Penjualan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Kredit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 </a:t>
                      </a:r>
                      <a:r>
                        <a:rPr lang="en-US" dirty="0" err="1"/>
                        <a:t>hari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913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Lama </a:t>
                      </a:r>
                      <a:r>
                        <a:rPr lang="en-US" b="1" dirty="0" err="1"/>
                        <a:t>Keterikatan</a:t>
                      </a:r>
                      <a:r>
                        <a:rPr lang="en-US" b="1" dirty="0"/>
                        <a:t> Dana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13 </a:t>
                      </a:r>
                      <a:r>
                        <a:rPr lang="en-US" b="1" dirty="0" err="1"/>
                        <a:t>hari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254245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66FB3F-C8EA-2D40-FF9D-08DFF64DA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id-ID" dirty="0"/>
              <a:t>Khairunnisa </a:t>
            </a:r>
            <a:r>
              <a:rPr lang="id-ID" dirty="0" err="1"/>
              <a:t>for</a:t>
            </a:r>
            <a:r>
              <a:rPr lang="id-ID" dirty="0"/>
              <a:t> Telkom </a:t>
            </a:r>
            <a:r>
              <a:rPr lang="id-ID" dirty="0" err="1"/>
              <a:t>University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371760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C5706-9720-7041-E8E5-9308379F5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Kebutuhan</a:t>
            </a:r>
            <a:r>
              <a:rPr lang="en-US" b="1" dirty="0"/>
              <a:t> Modal </a:t>
            </a:r>
            <a:r>
              <a:rPr lang="en-US" b="1" dirty="0" err="1"/>
              <a:t>Kerja</a:t>
            </a:r>
            <a:endParaRPr lang="en-US" b="1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E682E64-A557-00A6-7387-55DBBA5F3E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78184"/>
              </p:ext>
            </p:extLst>
          </p:nvPr>
        </p:nvGraphicFramePr>
        <p:xfrm>
          <a:off x="251520" y="1945640"/>
          <a:ext cx="8640960" cy="3606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4096506424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737468573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793698684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Kebutuhan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Kas Per Hari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78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Bahan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Baku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= 18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hari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 x Rp 4.000.000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72.000.000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0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Bahan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Penolong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= 18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hari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x Rp 200.000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3.600.000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442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Upah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Tenaga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Kerja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= 13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hari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x Rp 1.000.000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13.000.000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119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Biaya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Overhead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= 13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hari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x Rp 110.000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1.430.000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100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Biaya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Pemasaran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= 13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hari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x Rp 56.000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728.000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996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Gaji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Staf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= 13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hari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x Rp 60.000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780.000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320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Persediaan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Kas Minimal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1.000.000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5892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Jumlah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Kebutuhan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Kas Per Hari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92.538.000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413778"/>
                  </a:ext>
                </a:extLst>
              </a:tr>
            </a:tbl>
          </a:graphicData>
        </a:graphic>
      </p:graphicFrame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41DAD65B-1872-C83C-FE28-7CA37250D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id-ID" dirty="0"/>
              <a:t>Khairunnisa </a:t>
            </a:r>
            <a:r>
              <a:rPr lang="id-ID" dirty="0" err="1"/>
              <a:t>for</a:t>
            </a:r>
            <a:r>
              <a:rPr lang="id-ID" dirty="0"/>
              <a:t> Telkom </a:t>
            </a:r>
            <a:r>
              <a:rPr lang="id-ID" dirty="0" err="1"/>
              <a:t>University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892238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1FBFB-6B71-EF4F-F3BC-CE4E7844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Perputaran</a:t>
            </a:r>
            <a:r>
              <a:rPr lang="en-US" dirty="0"/>
              <a:t> Modal </a:t>
            </a:r>
            <a:r>
              <a:rPr lang="en-US" dirty="0" err="1"/>
              <a:t>Kerja</a:t>
            </a:r>
            <a:endParaRPr lang="en-US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DD19421-1A44-1163-52A7-3E3052F42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448830"/>
              </p:ext>
            </p:extLst>
          </p:nvPr>
        </p:nvGraphicFramePr>
        <p:xfrm>
          <a:off x="628650" y="1412776"/>
          <a:ext cx="7704857" cy="4246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97286434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407571764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2848026188"/>
                    </a:ext>
                  </a:extLst>
                </a:gridCol>
                <a:gridCol w="1531082">
                  <a:extLst>
                    <a:ext uri="{9D8B030D-6E8A-4147-A177-3AD203B41FA5}">
                      <a16:colId xmlns:a16="http://schemas.microsoft.com/office/drawing/2014/main" val="239883053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97421620"/>
                    </a:ext>
                  </a:extLst>
                </a:gridCol>
                <a:gridCol w="1169219">
                  <a:extLst>
                    <a:ext uri="{9D8B030D-6E8A-4147-A177-3AD203B41FA5}">
                      <a16:colId xmlns:a16="http://schemas.microsoft.com/office/drawing/2014/main" val="41704668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Akun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Akun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430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Kas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Utang </a:t>
                      </a:r>
                      <a:r>
                        <a:rPr lang="en-US" dirty="0" err="1"/>
                        <a:t>Dagang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742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Piutang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Utang Bank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458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Persediaan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Utang Wesel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1460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/>
                        <a:t>Aset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Lancar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Utang </a:t>
                      </a:r>
                      <a:r>
                        <a:rPr lang="en-US" b="1" dirty="0" err="1"/>
                        <a:t>Lancar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823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Peralatan</a:t>
                      </a:r>
                      <a:r>
                        <a:rPr lang="en-US" dirty="0"/>
                        <a:t> Kantor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Utang </a:t>
                      </a:r>
                      <a:r>
                        <a:rPr lang="en-US" dirty="0" err="1"/>
                        <a:t>Jangka</a:t>
                      </a:r>
                      <a:r>
                        <a:rPr lang="en-US" dirty="0"/>
                        <a:t> Panjang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911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Bangunan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Modal Saham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9953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Tanah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Laba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Ditahan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588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/>
                        <a:t>Aset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Tetap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875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902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Total </a:t>
                      </a:r>
                      <a:r>
                        <a:rPr lang="en-US" b="1" dirty="0" err="1"/>
                        <a:t>Aset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1.200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1.400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Utang dan Modal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1.200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1.400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38116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46A41-99F9-B2DC-30B0-F90504D1A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id-ID" dirty="0"/>
              <a:t>Khairunnisa </a:t>
            </a:r>
            <a:r>
              <a:rPr lang="id-ID" dirty="0" err="1"/>
              <a:t>for</a:t>
            </a:r>
            <a:r>
              <a:rPr lang="id-ID" dirty="0"/>
              <a:t> Telkom </a:t>
            </a:r>
            <a:r>
              <a:rPr lang="id-ID" dirty="0" err="1"/>
              <a:t>University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122298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E4254-ADC6-9E47-E5A6-44EA2528D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</a:t>
            </a:r>
            <a:r>
              <a:rPr lang="en-US" dirty="0" err="1"/>
              <a:t>Lanjutan</a:t>
            </a:r>
            <a:endParaRPr lang="en-US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738E419E-9FC5-002F-2609-1AEB3C89E6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592746"/>
              </p:ext>
            </p:extLst>
          </p:nvPr>
        </p:nvGraphicFramePr>
        <p:xfrm>
          <a:off x="808670" y="2272241"/>
          <a:ext cx="7886700" cy="33375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099055">
                  <a:extLst>
                    <a:ext uri="{9D8B030D-6E8A-4147-A177-3AD203B41FA5}">
                      <a16:colId xmlns:a16="http://schemas.microsoft.com/office/drawing/2014/main" val="1399391299"/>
                    </a:ext>
                  </a:extLst>
                </a:gridCol>
                <a:gridCol w="3787645">
                  <a:extLst>
                    <a:ext uri="{9D8B030D-6E8A-4147-A177-3AD203B41FA5}">
                      <a16:colId xmlns:a16="http://schemas.microsoft.com/office/drawing/2014/main" val="414126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err="1"/>
                        <a:t>Penjualan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5.000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600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Harga </a:t>
                      </a:r>
                      <a:r>
                        <a:rPr lang="en-US" dirty="0" err="1"/>
                        <a:t>Pokok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Penjualan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3.900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8552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Laba</a:t>
                      </a:r>
                      <a:r>
                        <a:rPr lang="en-US" dirty="0"/>
                        <a:t> Kotor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1.100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75105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Biaya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Operasi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0408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Laba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sebelum</a:t>
                      </a:r>
                      <a:r>
                        <a:rPr lang="en-US" dirty="0"/>
                        <a:t> Bunga dan </a:t>
                      </a:r>
                      <a:r>
                        <a:rPr lang="en-US" dirty="0" err="1"/>
                        <a:t>Pajak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700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59901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Bunga Utang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9665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Laba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sebelum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Pajak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87467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Pajak</a:t>
                      </a:r>
                      <a:r>
                        <a:rPr lang="en-US" dirty="0"/>
                        <a:t> 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5662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Laba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setelah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Pajak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400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5926583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4EE85BF-A082-036C-411E-7C34981293DB}"/>
              </a:ext>
            </a:extLst>
          </p:cNvPr>
          <p:cNvSpPr txBox="1"/>
          <p:nvPr/>
        </p:nvSpPr>
        <p:spPr>
          <a:xfrm>
            <a:off x="3455876" y="1248199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/>
              <a:t>Laporan</a:t>
            </a:r>
            <a:r>
              <a:rPr lang="en-US" sz="2400" b="1" dirty="0"/>
              <a:t> </a:t>
            </a:r>
            <a:r>
              <a:rPr lang="en-US" sz="2400" b="1" dirty="0" err="1"/>
              <a:t>Laba</a:t>
            </a:r>
            <a:r>
              <a:rPr lang="en-US" sz="2400" b="1" dirty="0"/>
              <a:t> </a:t>
            </a:r>
            <a:r>
              <a:rPr lang="en-US" sz="2400" b="1" dirty="0" err="1"/>
              <a:t>Rugi</a:t>
            </a:r>
            <a:r>
              <a:rPr lang="en-US" sz="2400" b="1" dirty="0"/>
              <a:t> </a:t>
            </a:r>
          </a:p>
          <a:p>
            <a:pPr algn="ctr"/>
            <a:r>
              <a:rPr lang="en-US" sz="2400" b="1" dirty="0" err="1"/>
              <a:t>Tahun</a:t>
            </a:r>
            <a:r>
              <a:rPr lang="en-US" sz="2400" b="1" dirty="0"/>
              <a:t> 2022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DF00A19D-6B71-AAFD-C0D0-CF3E076B2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id-ID" dirty="0"/>
              <a:t>Khairunnisa </a:t>
            </a:r>
            <a:r>
              <a:rPr lang="id-ID" dirty="0" err="1"/>
              <a:t>for</a:t>
            </a:r>
            <a:r>
              <a:rPr lang="id-ID" dirty="0"/>
              <a:t> Telkom </a:t>
            </a:r>
            <a:r>
              <a:rPr lang="id-ID" dirty="0" err="1"/>
              <a:t>University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17129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3BC70-5F85-A91D-DD3B-547458E1C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Solusi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54C1BC9-4B4C-6C3B-481E-556CC6565D5E}"/>
                  </a:ext>
                </a:extLst>
              </p:cNvPr>
              <p:cNvSpPr txBox="1"/>
              <p:nvPr/>
            </p:nvSpPr>
            <p:spPr>
              <a:xfrm>
                <a:off x="971600" y="1988840"/>
                <a:ext cx="6671313" cy="7251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𝑃𝑒𝑟𝑝𝑢𝑡𝑎𝑟𝑎𝑛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𝐾𝑎𝑠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𝑃𝑒𝑛𝑗𝑢𝑎𝑙𝑎𝑛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𝑅𝑎𝑡𝑎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𝑟𝑎𝑡𝑎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𝐾𝑎𝑠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5.000</m:t>
                          </m:r>
                        </m:num>
                        <m:den>
                          <m:f>
                            <m:fPr>
                              <m:type m:val="skw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25+35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=166,67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𝑘𝑎𝑙𝑖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54C1BC9-4B4C-6C3B-481E-556CC6565D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988840"/>
                <a:ext cx="6671313" cy="725199"/>
              </a:xfrm>
              <a:prstGeom prst="rect">
                <a:avLst/>
              </a:prstGeom>
              <a:blipFill>
                <a:blip r:embed="rId2"/>
                <a:stretch>
                  <a:fillRect l="-760" t="-29310" r="-380" b="-1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67AC430-AC08-C2C0-F63A-FFCDF49DA718}"/>
                  </a:ext>
                </a:extLst>
              </p:cNvPr>
              <p:cNvSpPr txBox="1"/>
              <p:nvPr/>
            </p:nvSpPr>
            <p:spPr>
              <a:xfrm>
                <a:off x="899804" y="3012190"/>
                <a:ext cx="7615546" cy="7251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𝑃𝑒𝑟𝑝𝑢𝑡𝑎𝑟𝑎𝑛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𝑃𝑖𝑢𝑡𝑎𝑛𝑔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𝑃𝑒𝑛𝑗𝑢𝑎𝑙𝑎𝑛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𝑅𝑎𝑡𝑎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𝑟𝑎𝑡𝑎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𝑃𝑖𝑢𝑡𝑎𝑛𝑔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5.000</m:t>
                          </m:r>
                        </m:num>
                        <m:den>
                          <m:f>
                            <m:fPr>
                              <m:type m:val="skw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150+165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=31,75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𝑘𝑎𝑙𝑖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67AC430-AC08-C2C0-F63A-FFCDF49DA7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804" y="3012190"/>
                <a:ext cx="7615546" cy="725199"/>
              </a:xfrm>
              <a:prstGeom prst="rect">
                <a:avLst/>
              </a:prstGeom>
              <a:blipFill>
                <a:blip r:embed="rId3"/>
                <a:stretch>
                  <a:fillRect l="-1167" t="-31034" r="-667" b="-1120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7967D96-9AE0-473C-F7B0-8A36235CC222}"/>
                  </a:ext>
                </a:extLst>
              </p:cNvPr>
              <p:cNvSpPr txBox="1"/>
              <p:nvPr/>
            </p:nvSpPr>
            <p:spPr>
              <a:xfrm>
                <a:off x="387521" y="4040104"/>
                <a:ext cx="8368958" cy="7251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𝑃𝑒𝑟𝑝𝑢𝑡𝑎𝑟𝑎𝑛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𝑃𝑒𝑟𝑠𝑒𝑑𝑖𝑎𝑎𝑛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𝑃𝑒𝑛𝑗𝑢𝑎𝑙𝑎𝑛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𝑅𝑎𝑡𝑎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𝑟𝑎𝑡𝑎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𝑃𝑒𝑟𝑠𝑒𝑑𝑖𝑎𝑎𝑛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5.000</m:t>
                          </m:r>
                        </m:num>
                        <m:den>
                          <m:f>
                            <m:fPr>
                              <m:type m:val="skw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150+200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=28,57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𝑘𝑎𝑙𝑖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7967D96-9AE0-473C-F7B0-8A36235CC2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521" y="4040104"/>
                <a:ext cx="8368958" cy="725199"/>
              </a:xfrm>
              <a:prstGeom prst="rect">
                <a:avLst/>
              </a:prstGeom>
              <a:blipFill>
                <a:blip r:embed="rId4"/>
                <a:stretch>
                  <a:fillRect l="-455" t="-31034" r="-152" b="-1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949F3D5D-5FE2-42C6-5A26-D9EA8C44C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id-ID" dirty="0"/>
              <a:t>Khairunnisa </a:t>
            </a:r>
            <a:r>
              <a:rPr lang="id-ID" dirty="0" err="1"/>
              <a:t>for</a:t>
            </a:r>
            <a:r>
              <a:rPr lang="id-ID" dirty="0"/>
              <a:t> Telkom </a:t>
            </a:r>
            <a:r>
              <a:rPr lang="id-ID" dirty="0" err="1"/>
              <a:t>University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262545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7201F-C035-71FB-DDA7-DB5EAF8DD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2364"/>
          </a:xfrm>
        </p:spPr>
        <p:txBody>
          <a:bodyPr/>
          <a:lstStyle/>
          <a:p>
            <a:r>
              <a:rPr lang="en-US" b="1" dirty="0"/>
              <a:t>…</a:t>
            </a:r>
            <a:r>
              <a:rPr lang="en-US" b="1" dirty="0" err="1"/>
              <a:t>lanjutan</a:t>
            </a:r>
            <a:r>
              <a:rPr lang="en-US" b="1" dirty="0"/>
              <a:t> </a:t>
            </a:r>
            <a:r>
              <a:rPr lang="en-US" b="1" dirty="0" err="1"/>
              <a:t>solusi</a:t>
            </a:r>
            <a:r>
              <a:rPr lang="en-US" b="1" dirty="0"/>
              <a:t>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B5D72C-AE7F-9E05-7884-6B6D5C47CF88}"/>
              </a:ext>
            </a:extLst>
          </p:cNvPr>
          <p:cNvSpPr txBox="1"/>
          <p:nvPr/>
        </p:nvSpPr>
        <p:spPr>
          <a:xfrm>
            <a:off x="971600" y="13774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Jika </a:t>
            </a:r>
            <a:r>
              <a:rPr lang="en-US" dirty="0" err="1"/>
              <a:t>diasumsikan</a:t>
            </a:r>
            <a:r>
              <a:rPr lang="en-US" dirty="0"/>
              <a:t> 1 </a:t>
            </a:r>
            <a:r>
              <a:rPr lang="en-US" dirty="0" err="1"/>
              <a:t>tahun</a:t>
            </a:r>
            <a:r>
              <a:rPr lang="en-US" dirty="0"/>
              <a:t> = 360 </a:t>
            </a:r>
            <a:r>
              <a:rPr lang="en-US" dirty="0" err="1"/>
              <a:t>hari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18C71F6-880C-0AB3-2989-BFAC0C1F9709}"/>
                  </a:ext>
                </a:extLst>
              </p:cNvPr>
              <p:cNvSpPr txBox="1"/>
              <p:nvPr/>
            </p:nvSpPr>
            <p:spPr>
              <a:xfrm>
                <a:off x="1043608" y="2073039"/>
                <a:ext cx="3085908" cy="5552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𝐾𝑎𝑠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360 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h𝑎𝑟𝑖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166,67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𝑘𝑎𝑙𝑖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=2,16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h𝑎𝑟𝑖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18C71F6-880C-0AB3-2989-BFAC0C1F97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073039"/>
                <a:ext cx="3085908" cy="555217"/>
              </a:xfrm>
              <a:prstGeom prst="rect">
                <a:avLst/>
              </a:prstGeom>
              <a:blipFill>
                <a:blip r:embed="rId2"/>
                <a:stretch>
                  <a:fillRect l="-1235" t="-9091" r="-1235" b="-11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E46899E-4600-D3FD-E444-44CF6A680215}"/>
                  </a:ext>
                </a:extLst>
              </p:cNvPr>
              <p:cNvSpPr txBox="1"/>
              <p:nvPr/>
            </p:nvSpPr>
            <p:spPr>
              <a:xfrm>
                <a:off x="1043608" y="2954473"/>
                <a:ext cx="3582071" cy="5552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𝑃𝑖𝑢𝑡𝑎𝑛𝑔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360 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h𝑎𝑟𝑖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31,75 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𝑘𝑎𝑙𝑖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=11,34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h𝑎𝑟𝑖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E46899E-4600-D3FD-E444-44CF6A6802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954473"/>
                <a:ext cx="3582071" cy="555217"/>
              </a:xfrm>
              <a:prstGeom prst="rect">
                <a:avLst/>
              </a:prstGeom>
              <a:blipFill>
                <a:blip r:embed="rId3"/>
                <a:stretch>
                  <a:fillRect l="-1767" t="-6667" r="-707" b="-2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C4DE3C5-E0CF-6168-3F6A-7961E580DCF8}"/>
                  </a:ext>
                </a:extLst>
              </p:cNvPr>
              <p:cNvSpPr txBox="1"/>
              <p:nvPr/>
            </p:nvSpPr>
            <p:spPr>
              <a:xfrm>
                <a:off x="965672" y="3835907"/>
                <a:ext cx="3851504" cy="5552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𝑃𝑒𝑟𝑠𝑒𝑑𝑖𝑎𝑎𝑛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360 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h𝑎𝑟𝑖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28,57 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𝑘𝑎𝑙𝑖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=12,6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h𝑎𝑟𝑖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C4DE3C5-E0CF-6168-3F6A-7961E580DC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672" y="3835907"/>
                <a:ext cx="3851504" cy="555217"/>
              </a:xfrm>
              <a:prstGeom prst="rect">
                <a:avLst/>
              </a:prstGeom>
              <a:blipFill>
                <a:blip r:embed="rId4"/>
                <a:stretch>
                  <a:fillRect l="-328" t="-6667" b="-2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9876489-5224-793D-6F73-13412756B6CB}"/>
                  </a:ext>
                </a:extLst>
              </p:cNvPr>
              <p:cNvSpPr txBox="1"/>
              <p:nvPr/>
            </p:nvSpPr>
            <p:spPr>
              <a:xfrm>
                <a:off x="395536" y="4532778"/>
                <a:ext cx="8669681" cy="3493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𝐾𝑒𝑡𝑒𝑟𝑘𝑎𝑖𝑡𝑎𝑛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𝑑𝑎𝑛𝑎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=2,16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h𝑎𝑟𝑖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+11,34 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h𝑎𝑟𝑖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+12,6 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h𝑎𝑟𝑖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=26,1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h𝑎𝑟𝑖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𝑎𝑡𝑎𝑢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type m:val="skw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360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26,1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=13,79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𝑘𝑎𝑙𝑖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9876489-5224-793D-6F73-13412756B6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532778"/>
                <a:ext cx="8669681" cy="349391"/>
              </a:xfrm>
              <a:prstGeom prst="rect">
                <a:avLst/>
              </a:prstGeom>
              <a:blipFill>
                <a:blip r:embed="rId5"/>
                <a:stretch>
                  <a:fillRect l="-146" t="-146429" b="-2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28980E7-AB35-4FA8-D533-EC4C7305F092}"/>
                  </a:ext>
                </a:extLst>
              </p:cNvPr>
              <p:cNvSpPr txBox="1"/>
              <p:nvPr/>
            </p:nvSpPr>
            <p:spPr>
              <a:xfrm>
                <a:off x="395536" y="5023823"/>
                <a:ext cx="8119814" cy="787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Jika </a:t>
                </a:r>
                <a:r>
                  <a:rPr lang="en-US" b="1" dirty="0" err="1"/>
                  <a:t>diasumsikan</a:t>
                </a:r>
                <a:r>
                  <a:rPr lang="en-US" b="1" dirty="0"/>
                  <a:t> </a:t>
                </a:r>
                <a:r>
                  <a:rPr lang="en-US" b="1" dirty="0" err="1"/>
                  <a:t>penjualan</a:t>
                </a:r>
                <a:r>
                  <a:rPr lang="en-US" b="1" dirty="0"/>
                  <a:t> </a:t>
                </a:r>
                <a:r>
                  <a:rPr lang="en-US" b="1" dirty="0" err="1"/>
                  <a:t>tahun</a:t>
                </a:r>
                <a:r>
                  <a:rPr lang="en-US" b="1" dirty="0"/>
                  <a:t> 2023 </a:t>
                </a:r>
                <a:r>
                  <a:rPr lang="en-US" b="1" dirty="0" err="1"/>
                  <a:t>sebesar</a:t>
                </a:r>
                <a:r>
                  <a:rPr lang="en-US" b="1" dirty="0"/>
                  <a:t> Rp 5.500, </a:t>
                </a:r>
                <a:r>
                  <a:rPr lang="en-US" b="1" dirty="0" err="1"/>
                  <a:t>maka</a:t>
                </a:r>
                <a:r>
                  <a:rPr lang="en-US" b="1" dirty="0"/>
                  <a:t> </a:t>
                </a:r>
                <a:r>
                  <a:rPr lang="en-US" b="1" dirty="0" err="1"/>
                  <a:t>kebutuhan</a:t>
                </a:r>
                <a:r>
                  <a:rPr lang="en-US" b="1" dirty="0"/>
                  <a:t> dana </a:t>
                </a:r>
                <a:r>
                  <a:rPr lang="en-US" b="1" dirty="0" err="1"/>
                  <a:t>tahun</a:t>
                </a:r>
                <a:r>
                  <a:rPr lang="en-US" b="1" dirty="0"/>
                  <a:t> 2023: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𝟓𝟎𝟎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𝟏𝟑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𝟕𝟗</m:t>
                        </m:r>
                      </m:den>
                    </m:f>
                    <m:r>
                      <a:rPr lang="en-US" b="1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b="1" dirty="0"/>
                  <a:t>Rp 398,84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28980E7-AB35-4FA8-D533-EC4C7305F0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023823"/>
                <a:ext cx="8119814" cy="787652"/>
              </a:xfrm>
              <a:prstGeom prst="rect">
                <a:avLst/>
              </a:prstGeom>
              <a:blipFill>
                <a:blip r:embed="rId6"/>
                <a:stretch>
                  <a:fillRect l="-781" t="-3175" b="-3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53D82C92-BB52-BD0C-A1AF-4D36D67F4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id-ID" dirty="0"/>
              <a:t>Khairunnisa </a:t>
            </a:r>
            <a:r>
              <a:rPr lang="id-ID" dirty="0" err="1"/>
              <a:t>for</a:t>
            </a:r>
            <a:r>
              <a:rPr lang="id-ID" dirty="0"/>
              <a:t> Telkom </a:t>
            </a:r>
            <a:r>
              <a:rPr lang="id-ID" dirty="0" err="1"/>
              <a:t>University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72309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Modal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Bersih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(Net Working Capital)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Selisih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lancar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lancar</a:t>
            </a:r>
            <a:r>
              <a:rPr lang="en-US" dirty="0"/>
              <a:t> </a:t>
            </a:r>
            <a:r>
              <a:rPr lang="en-US" dirty="0" err="1"/>
              <a:t>perusahaan</a:t>
            </a:r>
            <a:endParaRPr lang="en-US" dirty="0"/>
          </a:p>
          <a:p>
            <a:pPr lvl="1"/>
            <a:r>
              <a:rPr lang="en-US" dirty="0"/>
              <a:t>Modal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bersih</a:t>
            </a:r>
            <a:r>
              <a:rPr lang="en-US" dirty="0"/>
              <a:t> (+)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lancar</a:t>
            </a:r>
            <a:r>
              <a:rPr lang="en-US" dirty="0"/>
              <a:t> yang </a:t>
            </a:r>
            <a:r>
              <a:rPr lang="en-US" dirty="0" err="1"/>
              <a:t>dibiayai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panjang</a:t>
            </a:r>
            <a:endParaRPr lang="en-US" dirty="0"/>
          </a:p>
          <a:p>
            <a:pPr lvl="1"/>
            <a:r>
              <a:rPr lang="en-US" dirty="0"/>
              <a:t>Modal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bersih</a:t>
            </a:r>
            <a:r>
              <a:rPr lang="en-US" dirty="0"/>
              <a:t> (-)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yang </a:t>
            </a:r>
            <a:r>
              <a:rPr lang="en-US" dirty="0" err="1"/>
              <a:t>dibiayai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lancar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Khairunnisa for Telkom University</a:t>
            </a:r>
          </a:p>
        </p:txBody>
      </p:sp>
    </p:spTree>
    <p:extLst>
      <p:ext uri="{BB962C8B-B14F-4D97-AF65-F5344CB8AC3E}">
        <p14:creationId xmlns:p14="http://schemas.microsoft.com/office/powerpoint/2010/main" val="3578565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b="1" dirty="0"/>
              <a:t>Alasan Pentingnya Mengelola</a:t>
            </a:r>
            <a:br>
              <a:rPr lang="id-ID" b="1" dirty="0"/>
            </a:br>
            <a:r>
              <a:rPr lang="id-ID" b="1" dirty="0"/>
              <a:t>Modal Kerja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/>
              <a:t>Sebagian besar manajer keuangan dialokasikan pada pengelolaan modal kerja dan operasi perusahaan</a:t>
            </a:r>
          </a:p>
          <a:p>
            <a:r>
              <a:rPr lang="id-ID" dirty="0"/>
              <a:t>Lebih dari separuh total aktiva ditanamkan pada aktiva lancar</a:t>
            </a:r>
          </a:p>
          <a:p>
            <a:r>
              <a:rPr lang="id-ID" dirty="0"/>
              <a:t>Aktiva lancar dan hutang lancar merupakan bagian investasi dan pinjaman yang besar</a:t>
            </a:r>
          </a:p>
          <a:p>
            <a:r>
              <a:rPr lang="id-ID" dirty="0"/>
              <a:t>Investasi ke dalam aktiva tetap dapat dikurangi  melalui sewa atau leasing, tetapi investasi dalam kas, persediaan dan piutang dagang tidak dapat dihindari</a:t>
            </a:r>
          </a:p>
          <a:p>
            <a:endParaRPr lang="id-ID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F0D7780D-A956-EFB0-BAD1-D3E6D7846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id-ID" dirty="0"/>
              <a:t>Khairunnisa </a:t>
            </a:r>
            <a:r>
              <a:rPr lang="id-ID" dirty="0" err="1"/>
              <a:t>for</a:t>
            </a:r>
            <a:r>
              <a:rPr lang="id-ID" dirty="0"/>
              <a:t> Telkom </a:t>
            </a:r>
            <a:r>
              <a:rPr lang="id-ID" dirty="0" err="1"/>
              <a:t>University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83668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b="1" dirty="0"/>
              <a:t>Alternatif Kebijakan Investasi </a:t>
            </a:r>
            <a:br>
              <a:rPr lang="id-ID" b="1" dirty="0"/>
            </a:br>
            <a:r>
              <a:rPr lang="id-ID" b="1" dirty="0"/>
              <a:t>Aktiva Lancar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Kebijakan longgar (relaxed policy) menetapkan jumlah aktiva lancar pada tingkat tinggi</a:t>
            </a:r>
          </a:p>
          <a:p>
            <a:r>
              <a:rPr lang="id-ID" dirty="0"/>
              <a:t>Kebijakan ketat (restricted policy) menetapkan jumlah aktiva lancar pada tingkat rendah</a:t>
            </a:r>
          </a:p>
          <a:p>
            <a:r>
              <a:rPr lang="id-ID" dirty="0"/>
              <a:t>Kebijakan moderat (moderate policy) menetapkan jumlah aktiva lancar di antara dua kebijakan sebelumnya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C191EFC-3F11-C4D9-7696-5141D4F22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dirty="0"/>
              <a:t>Khairunnisa </a:t>
            </a:r>
            <a:r>
              <a:rPr lang="id-ID" dirty="0" err="1"/>
              <a:t>for</a:t>
            </a:r>
            <a:r>
              <a:rPr lang="id-ID" dirty="0"/>
              <a:t> Telkom </a:t>
            </a:r>
            <a:r>
              <a:rPr lang="id-ID" dirty="0" err="1"/>
              <a:t>University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61927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/>
              <a:t>Alternatif Kebijakan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15616" y="1772816"/>
            <a:ext cx="0" cy="40324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15616" y="5805264"/>
            <a:ext cx="648072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115616" y="2132856"/>
            <a:ext cx="2520280" cy="25922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115616" y="3068960"/>
            <a:ext cx="3096344" cy="165618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115616" y="4077072"/>
            <a:ext cx="3456384" cy="6480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11560" y="2636912"/>
            <a:ext cx="461665" cy="230425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id-ID" dirty="0"/>
              <a:t>Aktiva Lancar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23928" y="594928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/>
              <a:t>Penjualan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29248" y="180749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/>
              <a:t>Relaxed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21336" y="275762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/>
              <a:t>Moderate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90256" y="390978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/>
              <a:t>Restricted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1AAC7F-B46A-0BF0-92CC-14C315D8E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id-ID" dirty="0"/>
              <a:t>Khairunnisa </a:t>
            </a:r>
            <a:r>
              <a:rPr lang="id-ID" dirty="0" err="1"/>
              <a:t>for</a:t>
            </a:r>
            <a:r>
              <a:rPr lang="id-ID" dirty="0"/>
              <a:t> Telkom </a:t>
            </a:r>
            <a:r>
              <a:rPr lang="id-ID" dirty="0" err="1"/>
              <a:t>University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17338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b="1" dirty="0"/>
              <a:t>Alternatif Kebijakan Pendanaan </a:t>
            </a:r>
            <a:br>
              <a:rPr lang="id-ID" b="1" dirty="0"/>
            </a:br>
            <a:r>
              <a:rPr lang="id-ID" b="1" dirty="0"/>
              <a:t>Aktiva Lancar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Maturity Matching Approach</a:t>
            </a:r>
          </a:p>
          <a:p>
            <a:r>
              <a:rPr lang="id-ID" dirty="0"/>
              <a:t>Aggresive Approach</a:t>
            </a:r>
          </a:p>
          <a:p>
            <a:r>
              <a:rPr lang="id-ID" dirty="0"/>
              <a:t>Conservative Approach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E2C9447-F0C9-ED75-287B-8CBF95CAB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id-ID" dirty="0"/>
              <a:t>Khairunnisa </a:t>
            </a:r>
            <a:r>
              <a:rPr lang="id-ID" dirty="0" err="1"/>
              <a:t>for</a:t>
            </a:r>
            <a:r>
              <a:rPr lang="id-ID" dirty="0"/>
              <a:t> Telkom </a:t>
            </a:r>
            <a:r>
              <a:rPr lang="id-ID" dirty="0" err="1"/>
              <a:t>University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57458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/>
              <a:t>Maturity Matching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dirty="0"/>
              <a:t>Aktiva tetap dan aktiva lancar permanen harus didanai dengan hutang jangka panjang dan modal sendiri ditambah spontaneous current liabilities</a:t>
            </a:r>
          </a:p>
          <a:p>
            <a:pPr algn="just"/>
            <a:r>
              <a:rPr lang="id-ID" dirty="0"/>
              <a:t>Spontaneous current liabilities terdiri dari account payable dan accruals (gaji, upah atau pajak yang belum dibayar) yang tidak membutuhkan bunga</a:t>
            </a:r>
          </a:p>
          <a:p>
            <a:pPr algn="just"/>
            <a:r>
              <a:rPr lang="id-ID" dirty="0"/>
              <a:t>Aktiva lancar temporer didanai dari hutang jangka pendek yang tidak spontan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6AA9AEF1-770B-AC0A-30A0-DFC36B1BE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id-ID" dirty="0"/>
              <a:t>Khairunnisa </a:t>
            </a:r>
            <a:r>
              <a:rPr lang="id-ID" dirty="0" err="1"/>
              <a:t>for</a:t>
            </a:r>
            <a:r>
              <a:rPr lang="id-ID" dirty="0"/>
              <a:t> Telkom </a:t>
            </a:r>
            <a:r>
              <a:rPr lang="id-ID" dirty="0" err="1"/>
              <a:t>University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8127429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438</TotalTime>
  <Words>1583</Words>
  <Application>Microsoft Macintosh PowerPoint</Application>
  <PresentationFormat>On-screen Show (4:3)</PresentationFormat>
  <Paragraphs>433</Paragraphs>
  <Slides>35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Calibri</vt:lpstr>
      <vt:lpstr>Calibri Light</vt:lpstr>
      <vt:lpstr>Cambria Math</vt:lpstr>
      <vt:lpstr>Impact</vt:lpstr>
      <vt:lpstr>Times New Roman</vt:lpstr>
      <vt:lpstr>1_Office Theme</vt:lpstr>
      <vt:lpstr>PowerPoint Presentation</vt:lpstr>
      <vt:lpstr>Modal Kerja</vt:lpstr>
      <vt:lpstr>Manajemen Keuangan Jangka Pendek</vt:lpstr>
      <vt:lpstr>Modal Kerja Bersih  (Net Working Capital)</vt:lpstr>
      <vt:lpstr>Alasan Pentingnya Mengelola Modal Kerja</vt:lpstr>
      <vt:lpstr>Alternatif Kebijakan Investasi  Aktiva Lancar</vt:lpstr>
      <vt:lpstr>Alternatif Kebijakan</vt:lpstr>
      <vt:lpstr>Alternatif Kebijakan Pendanaan  Aktiva Lancar</vt:lpstr>
      <vt:lpstr>Maturity Matching Approach</vt:lpstr>
      <vt:lpstr>Maturity Matching Approach</vt:lpstr>
      <vt:lpstr>Aggresive Approach</vt:lpstr>
      <vt:lpstr>Aggresive Approach</vt:lpstr>
      <vt:lpstr>Conservative Approach</vt:lpstr>
      <vt:lpstr>Conservative Approach</vt:lpstr>
      <vt:lpstr>Ilustrasi Estimasi Kebutuhan Dana</vt:lpstr>
      <vt:lpstr>PowerPoint Presentation</vt:lpstr>
      <vt:lpstr>Metode Agresif</vt:lpstr>
      <vt:lpstr>PowerPoint Presentation</vt:lpstr>
      <vt:lpstr>PowerPoint Presentation</vt:lpstr>
      <vt:lpstr>Metode Konservatif</vt:lpstr>
      <vt:lpstr>Metode Moderat</vt:lpstr>
      <vt:lpstr>PowerPoint Presentation</vt:lpstr>
      <vt:lpstr>PowerPoint Presentation</vt:lpstr>
      <vt:lpstr>Keuntungan dan Kerugian  Pendanaan Jangka Pendek</vt:lpstr>
      <vt:lpstr>Penentuan Kebutuhan  Modal Kerja</vt:lpstr>
      <vt:lpstr>Metode Keterikatan Dana</vt:lpstr>
      <vt:lpstr>…lanjutan </vt:lpstr>
      <vt:lpstr>Solusi:</vt:lpstr>
      <vt:lpstr>Periode Keterikatan Dana pada Bahan Baku dan Bahan Penolong</vt:lpstr>
      <vt:lpstr>Periode Keterikatan Dana pada Upah Langsung, Overhead Pabrik, Pemasaran</vt:lpstr>
      <vt:lpstr>Kebutuhan Modal Kerja</vt:lpstr>
      <vt:lpstr>Metode Perputaran Modal Kerja</vt:lpstr>
      <vt:lpstr>…Lanjutan</vt:lpstr>
      <vt:lpstr>Solusi</vt:lpstr>
      <vt:lpstr>…lanjutan solusi: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 Kerja</dc:title>
  <dc:creator>User</dc:creator>
  <cp:lastModifiedBy>KHAIRUNNISA</cp:lastModifiedBy>
  <cp:revision>17</cp:revision>
  <dcterms:created xsi:type="dcterms:W3CDTF">2012-06-28T21:40:26Z</dcterms:created>
  <dcterms:modified xsi:type="dcterms:W3CDTF">2023-04-17T02:06:12Z</dcterms:modified>
</cp:coreProperties>
</file>