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60" r:id="rId1"/>
  </p:sldMasterIdLst>
  <p:sldIdLst>
    <p:sldId id="256" r:id="rId2"/>
    <p:sldId id="257" r:id="rId3"/>
    <p:sldId id="258" r:id="rId4"/>
    <p:sldId id="265" r:id="rId5"/>
    <p:sldId id="259" r:id="rId6"/>
    <p:sldId id="260" r:id="rId7"/>
    <p:sldId id="261" r:id="rId8"/>
    <p:sldId id="262" r:id="rId9"/>
    <p:sldId id="264" r:id="rId10"/>
    <p:sldId id="267" r:id="rId11"/>
    <p:sldId id="268" r:id="rId12"/>
    <p:sldId id="269" r:id="rId13"/>
    <p:sldId id="263" r:id="rId14"/>
    <p:sldId id="266" r:id="rId15"/>
    <p:sldId id="270" r:id="rId16"/>
    <p:sldId id="272" r:id="rId17"/>
    <p:sldId id="271" r:id="rId18"/>
    <p:sldId id="273" r:id="rId19"/>
    <p:sldId id="274" r:id="rId20"/>
    <p:sldId id="275" r:id="rId21"/>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p:scale>
          <a:sx n="37" d="100"/>
          <a:sy n="37" d="100"/>
        </p:scale>
        <p:origin x="1980" y="97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3.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2.png"/></Relationships>
</file>

<file path=ppt/slideLayouts/_rels/slideLayout9.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2.png"/></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920834" y="1346946"/>
            <a:ext cx="10222992" cy="80683"/>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6200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920834" y="4299696"/>
            <a:ext cx="10222992" cy="80683"/>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175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920834" y="1484779"/>
            <a:ext cx="10222992" cy="2743200"/>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grpSp>
        <p:nvGrpSpPr>
          <p:cNvPr id="10" name="Group 9"/>
          <p:cNvGrpSpPr/>
          <p:nvPr/>
        </p:nvGrpSpPr>
        <p:grpSpPr>
          <a:xfrm>
            <a:off x="9649215" y="4068923"/>
            <a:ext cx="1080904" cy="1080902"/>
            <a:chOff x="9685338" y="4460675"/>
            <a:chExt cx="1080904" cy="1080902"/>
          </a:xfrm>
        </p:grpSpPr>
        <p:sp>
          <p:nvSpPr>
            <p:cNvPr id="11" name="Oval 10"/>
            <p:cNvSpPr/>
            <p:nvPr/>
          </p:nvSpPr>
          <p:spPr>
            <a:xfrm>
              <a:off x="9685338" y="4460675"/>
              <a:ext cx="1080904" cy="1080902"/>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Layer>
                    </a14:imgProps>
                  </a:ext>
                </a:extLst>
              </a:blip>
              <a:srcRect/>
              <a:tile tx="0" ty="0" sx="85000" sy="85000" flip="none" algn="tl"/>
            </a:blipFill>
            <a:ln w="25400" cap="flat" cmpd="sng" algn="ctr">
              <a:noFill/>
              <a:prstDash val="solid"/>
            </a:ln>
            <a:effectLst/>
          </p:spPr>
        </p:sp>
        <p:sp>
          <p:nvSpPr>
            <p:cNvPr id="12" name="Oval 11"/>
            <p:cNvSpPr/>
            <p:nvPr/>
          </p:nvSpPr>
          <p:spPr>
            <a:xfrm>
              <a:off x="9793429" y="4568765"/>
              <a:ext cx="864723" cy="864722"/>
            </a:xfrm>
            <a:prstGeom prst="ellipse">
              <a:avLst/>
            </a:prstGeom>
            <a:noFill/>
            <a:ln w="25400" cap="flat" cmpd="sng" algn="ctr">
              <a:solidFill>
                <a:sysClr val="window" lastClr="FFFFFF"/>
              </a:solidFill>
              <a:prstDash val="solid"/>
            </a:ln>
            <a:effectLst/>
          </p:spPr>
        </p:sp>
      </p:grpSp>
      <p:sp>
        <p:nvSpPr>
          <p:cNvPr id="2" name="Title 1"/>
          <p:cNvSpPr>
            <a:spLocks noGrp="1"/>
          </p:cNvSpPr>
          <p:nvPr>
            <p:ph type="ctrTitle"/>
          </p:nvPr>
        </p:nvSpPr>
        <p:spPr>
          <a:xfrm>
            <a:off x="1051560" y="1432223"/>
            <a:ext cx="9966960" cy="3035808"/>
          </a:xfrm>
        </p:spPr>
        <p:txBody>
          <a:bodyPr anchor="ctr">
            <a:noAutofit/>
          </a:bodyPr>
          <a:lstStyle>
            <a:lvl1pPr algn="l">
              <a:lnSpc>
                <a:spcPct val="80000"/>
              </a:lnSpc>
              <a:defRPr sz="9600" cap="all" baseline="0">
                <a:blipFill dpi="0" rotWithShape="1">
                  <a:blip r:embed="rId4"/>
                  <a:srcRect/>
                  <a:tile tx="6350" ty="-127000" sx="65000" sy="64000" flip="none" algn="tl"/>
                </a:blipFill>
              </a:defRPr>
            </a:lvl1pPr>
          </a:lstStyle>
          <a:p>
            <a:r>
              <a:rPr lang="en-US" smtClean="0"/>
              <a:t>Click to edit Master title style</a:t>
            </a:r>
            <a:endParaRPr lang="en-US" dirty="0"/>
          </a:p>
        </p:txBody>
      </p:sp>
      <p:sp>
        <p:nvSpPr>
          <p:cNvPr id="3" name="Subtitle 2"/>
          <p:cNvSpPr>
            <a:spLocks noGrp="1"/>
          </p:cNvSpPr>
          <p:nvPr>
            <p:ph type="subTitle" idx="1"/>
          </p:nvPr>
        </p:nvSpPr>
        <p:spPr>
          <a:xfrm>
            <a:off x="1069848" y="4389120"/>
            <a:ext cx="7891272" cy="1069848"/>
          </a:xfrm>
        </p:spPr>
        <p:txBody>
          <a:bodyPr>
            <a:normAutofit/>
          </a:bodyPr>
          <a:lstStyle>
            <a:lvl1pPr marL="0" indent="0" algn="l">
              <a:buNone/>
              <a:defRPr sz="2200">
                <a:solidFill>
                  <a:schemeClr val="tx1"/>
                </a:solidFill>
              </a:defRPr>
            </a:lvl1pPr>
            <a:lvl2pPr marL="457200" indent="0" algn="ctr">
              <a:buNone/>
              <a:defRPr sz="2200"/>
            </a:lvl2pPr>
            <a:lvl3pPr marL="914400" indent="0" algn="ctr">
              <a:buNone/>
              <a:defRPr sz="22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smtClean="0"/>
              <a:t>10/6/2022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9592733" y="4289334"/>
            <a:ext cx="1193868" cy="640080"/>
          </a:xfrm>
        </p:spPr>
        <p:txBody>
          <a:bodyPr/>
          <a:lstStyle>
            <a:lvl1pPr>
              <a:defRPr sz="2800"/>
            </a:lvl1pPr>
          </a:lstStyle>
          <a:p>
            <a:fld id="{6D22F896-40B5-4ADD-8801-0D06FADFA095}" type="slidenum">
              <a:rPr lang="en-US" smtClean="0"/>
              <a:t>‹#›</a:t>
            </a:fld>
            <a:endParaRPr lang="en-US" dirty="0"/>
          </a:p>
        </p:txBody>
      </p:sp>
    </p:spTree>
    <p:extLst>
      <p:ext uri="{BB962C8B-B14F-4D97-AF65-F5344CB8AC3E}">
        <p14:creationId xmlns:p14="http://schemas.microsoft.com/office/powerpoint/2010/main" val="22364842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smtClean="0"/>
              <a:t>10/6/2022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64982807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533400"/>
            <a:ext cx="2552700" cy="5638800"/>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066800" y="533400"/>
            <a:ext cx="7505700" cy="56388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smtClean="0"/>
              <a:t>10/6/2022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35340828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smtClean="0"/>
              <a:t>10/6/2022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333955129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Rectangle 6"/>
          <p:cNvSpPr/>
          <p:nvPr/>
        </p:nvSpPr>
        <p:spPr>
          <a:xfrm>
            <a:off x="0" y="4917989"/>
            <a:ext cx="12192000" cy="1940010"/>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2167128" y="1225296"/>
            <a:ext cx="9281160" cy="3520440"/>
          </a:xfrm>
        </p:spPr>
        <p:txBody>
          <a:bodyPr anchor="ctr">
            <a:normAutofit/>
          </a:bodyPr>
          <a:lstStyle>
            <a:lvl1pPr>
              <a:lnSpc>
                <a:spcPct val="80000"/>
              </a:lnSpc>
              <a:defRPr sz="8000" b="0"/>
            </a:lvl1pPr>
          </a:lstStyle>
          <a:p>
            <a:r>
              <a:rPr lang="en-US" smtClean="0"/>
              <a:t>Click to edit Master title style</a:t>
            </a:r>
            <a:endParaRPr lang="en-US" dirty="0"/>
          </a:p>
        </p:txBody>
      </p:sp>
      <p:sp>
        <p:nvSpPr>
          <p:cNvPr id="3" name="Text Placeholder 2"/>
          <p:cNvSpPr>
            <a:spLocks noGrp="1"/>
          </p:cNvSpPr>
          <p:nvPr>
            <p:ph type="body" idx="1"/>
          </p:nvPr>
        </p:nvSpPr>
        <p:spPr>
          <a:xfrm>
            <a:off x="2165774" y="5020056"/>
            <a:ext cx="9052560" cy="1066800"/>
          </a:xfrm>
        </p:spPr>
        <p:txBody>
          <a:bodyPr anchor="t">
            <a:normAutofit/>
          </a:bodyPr>
          <a:lstStyle>
            <a:lvl1pPr marL="0" indent="0">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8593667" y="6272784"/>
            <a:ext cx="2644309" cy="365125"/>
          </a:xfrm>
        </p:spPr>
        <p:txBody>
          <a:bodyPr/>
          <a:lstStyle/>
          <a:p>
            <a:fld id="{48A87A34-81AB-432B-8DAE-1953F412C126}" type="datetimeFigureOut">
              <a:rPr lang="en-US" smtClean="0"/>
              <a:t>10/6/2022</a:t>
            </a:fld>
            <a:endParaRPr lang="en-US" dirty="0"/>
          </a:p>
        </p:txBody>
      </p:sp>
      <p:sp>
        <p:nvSpPr>
          <p:cNvPr id="5" name="Footer Placeholder 4"/>
          <p:cNvSpPr>
            <a:spLocks noGrp="1"/>
          </p:cNvSpPr>
          <p:nvPr>
            <p:ph type="ftr" sz="quarter" idx="11"/>
          </p:nvPr>
        </p:nvSpPr>
        <p:spPr>
          <a:xfrm>
            <a:off x="2182708" y="6272784"/>
            <a:ext cx="6327648" cy="365125"/>
          </a:xfrm>
        </p:spPr>
        <p:txBody>
          <a:bodyPr/>
          <a:lstStyle/>
          <a:p>
            <a:endParaRPr lang="en-US" dirty="0"/>
          </a:p>
        </p:txBody>
      </p:sp>
      <p:grpSp>
        <p:nvGrpSpPr>
          <p:cNvPr id="8" name="Group 7"/>
          <p:cNvGrpSpPr/>
          <p:nvPr/>
        </p:nvGrpSpPr>
        <p:grpSpPr>
          <a:xfrm>
            <a:off x="897399" y="2325848"/>
            <a:ext cx="1080904" cy="1080902"/>
            <a:chOff x="9685338" y="4460675"/>
            <a:chExt cx="1080904" cy="1080902"/>
          </a:xfrm>
        </p:grpSpPr>
        <p:sp>
          <p:nvSpPr>
            <p:cNvPr id="9" name="Oval 8"/>
            <p:cNvSpPr/>
            <p:nvPr/>
          </p:nvSpPr>
          <p:spPr>
            <a:xfrm>
              <a:off x="9685338" y="4460675"/>
              <a:ext cx="1080904" cy="1080902"/>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Layer>
                    </a14:imgProps>
                  </a:ext>
                </a:extLst>
              </a:blip>
              <a:srcRect/>
              <a:tile tx="0" ty="0" sx="85000" sy="85000" flip="none" algn="tl"/>
            </a:blipFill>
            <a:ln w="25400" cap="flat" cmpd="sng" algn="ctr">
              <a:noFill/>
              <a:prstDash val="solid"/>
            </a:ln>
            <a:effectLst/>
          </p:spPr>
        </p:sp>
        <p:sp>
          <p:nvSpPr>
            <p:cNvPr id="10" name="Oval 9"/>
            <p:cNvSpPr/>
            <p:nvPr/>
          </p:nvSpPr>
          <p:spPr>
            <a:xfrm>
              <a:off x="9793429" y="4568765"/>
              <a:ext cx="864723" cy="864722"/>
            </a:xfrm>
            <a:prstGeom prst="ellipse">
              <a:avLst/>
            </a:prstGeom>
            <a:noFill/>
            <a:ln w="25400" cap="flat" cmpd="sng" algn="ctr">
              <a:solidFill>
                <a:sysClr val="window" lastClr="FFFFFF"/>
              </a:solidFill>
              <a:prstDash val="solid"/>
            </a:ln>
            <a:effectLst/>
          </p:spPr>
        </p:sp>
      </p:grpSp>
      <p:sp>
        <p:nvSpPr>
          <p:cNvPr id="6" name="Slide Number Placeholder 5"/>
          <p:cNvSpPr>
            <a:spLocks noGrp="1"/>
          </p:cNvSpPr>
          <p:nvPr>
            <p:ph type="sldNum" sz="quarter" idx="12"/>
          </p:nvPr>
        </p:nvSpPr>
        <p:spPr>
          <a:xfrm>
            <a:off x="843702" y="2506133"/>
            <a:ext cx="1188298" cy="720332"/>
          </a:xfrm>
        </p:spPr>
        <p:txBody>
          <a:bodyPr/>
          <a:lstStyle>
            <a:lvl1pPr>
              <a:defRPr sz="2800"/>
            </a:lvl1pPr>
          </a:lstStyle>
          <a:p>
            <a:fld id="{6D22F896-40B5-4ADD-8801-0D06FADFA095}" type="slidenum">
              <a:rPr lang="en-US" smtClean="0"/>
              <a:t>‹#›</a:t>
            </a:fld>
            <a:endParaRPr lang="en-US" dirty="0"/>
          </a:p>
        </p:txBody>
      </p:sp>
    </p:spTree>
    <p:extLst>
      <p:ext uri="{BB962C8B-B14F-4D97-AF65-F5344CB8AC3E}">
        <p14:creationId xmlns:p14="http://schemas.microsoft.com/office/powerpoint/2010/main" val="411010400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069848" y="2194560"/>
            <a:ext cx="4754880" cy="39776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364224" y="2194560"/>
            <a:ext cx="4754880" cy="39776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48A87A34-81AB-432B-8DAE-1953F412C126}" type="datetimeFigureOut">
              <a:rPr lang="en-US" smtClean="0"/>
              <a:t>10/6/2022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53419050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1066800" y="2048256"/>
            <a:ext cx="4754880" cy="640080"/>
          </a:xfrm>
        </p:spPr>
        <p:txBody>
          <a:bodyPr anchor="ctr">
            <a:normAutofit/>
          </a:bodyPr>
          <a:lstStyle>
            <a:lvl1pPr marL="0" indent="0">
              <a:buNone/>
              <a:defRPr sz="2000" b="1">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069848" y="2743200"/>
            <a:ext cx="4754880" cy="32918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364224" y="2048256"/>
            <a:ext cx="4754880" cy="640080"/>
          </a:xfrm>
        </p:spPr>
        <p:txBody>
          <a:bodyPr anchor="ctr">
            <a:normAutofit/>
          </a:bodyPr>
          <a:lstStyle>
            <a:lvl1pPr marL="0" indent="0">
              <a:buNone/>
              <a:defRPr sz="2000" b="1">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364224" y="2743200"/>
            <a:ext cx="4754880" cy="32918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48A87A34-81AB-432B-8DAE-1953F412C126}" type="datetimeFigureOut">
              <a:rPr lang="en-US" smtClean="0"/>
              <a:t>10/6/2022</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34702446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48A87A34-81AB-432B-8DAE-1953F412C126}" type="datetimeFigureOut">
              <a:rPr lang="en-US" smtClean="0"/>
              <a:t>10/6/2022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70138397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8A87A34-81AB-432B-8DAE-1953F412C126}" type="datetimeFigureOut">
              <a:rPr lang="en-US" smtClean="0"/>
              <a:t>10/6/2022</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43193311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8303740" y="0"/>
            <a:ext cx="3888259" cy="6857999"/>
          </a:xfrm>
          <a:prstGeom prst="rect">
            <a:avLst/>
          </a:prstGeom>
          <a:blipFill dpi="0" rotWithShape="1">
            <a:blip r:embed="rId2">
              <a:alphaModFix amt="6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549640" y="685800"/>
            <a:ext cx="3200400" cy="1737360"/>
          </a:xfrm>
        </p:spPr>
        <p:txBody>
          <a:bodyPr anchor="b">
            <a:normAutofit/>
          </a:bodyPr>
          <a:lstStyle>
            <a:lvl1pPr>
              <a:defRPr sz="3200" b="1"/>
            </a:lvl1pPr>
          </a:lstStyle>
          <a:p>
            <a:r>
              <a:rPr lang="en-US" smtClean="0"/>
              <a:t>Click to edit Master title style</a:t>
            </a:r>
            <a:endParaRPr lang="en-US" dirty="0"/>
          </a:p>
        </p:txBody>
      </p:sp>
      <p:sp>
        <p:nvSpPr>
          <p:cNvPr id="3" name="Content Placeholder 2"/>
          <p:cNvSpPr>
            <a:spLocks noGrp="1"/>
          </p:cNvSpPr>
          <p:nvPr>
            <p:ph idx="1"/>
          </p:nvPr>
        </p:nvSpPr>
        <p:spPr>
          <a:xfrm>
            <a:off x="838200" y="685800"/>
            <a:ext cx="6711696" cy="5020056"/>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8549640" y="2423160"/>
            <a:ext cx="3200400" cy="3291840"/>
          </a:xfrm>
        </p:spPr>
        <p:txBody>
          <a:bodyPr>
            <a:normAutofit/>
          </a:bodyPr>
          <a:lstStyle>
            <a:lvl1pPr marL="0" indent="0">
              <a:lnSpc>
                <a:spcPct val="100000"/>
              </a:lnSpc>
              <a:spcBef>
                <a:spcPts val="1000"/>
              </a:spcBef>
              <a:buNone/>
              <a:defRPr sz="1400">
                <a:solidFill>
                  <a:schemeClr val="accent1">
                    <a:lumMod val="7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smtClean="0"/>
              <a:t>10/6/2022</a:t>
            </a:fld>
            <a:endParaRPr lang="en-US" dirty="0"/>
          </a:p>
        </p:txBody>
      </p:sp>
      <p:sp>
        <p:nvSpPr>
          <p:cNvPr id="6" name="Footer Placeholder 5"/>
          <p:cNvSpPr>
            <a:spLocks noGrp="1"/>
          </p:cNvSpPr>
          <p:nvPr>
            <p:ph type="ftr" sz="quarter" idx="11"/>
          </p:nvPr>
        </p:nvSpPr>
        <p:spPr/>
        <p:txBody>
          <a:bodyPr/>
          <a:lstStyle/>
          <a:p>
            <a:endParaRPr lang="en-US" dirty="0"/>
          </a:p>
        </p:txBody>
      </p:sp>
      <p:grpSp>
        <p:nvGrpSpPr>
          <p:cNvPr id="9" name="Group 8"/>
          <p:cNvGrpSpPr>
            <a:grpSpLocks noChangeAspect="1"/>
          </p:cNvGrpSpPr>
          <p:nvPr/>
        </p:nvGrpSpPr>
        <p:grpSpPr>
          <a:xfrm>
            <a:off x="11401725" y="6229681"/>
            <a:ext cx="457200" cy="457200"/>
            <a:chOff x="11361456" y="6195813"/>
            <a:chExt cx="548640" cy="548640"/>
          </a:xfrm>
        </p:grpSpPr>
        <p:sp>
          <p:nvSpPr>
            <p:cNvPr id="10" name="Oval 9"/>
            <p:cNvSpPr/>
            <p:nvPr/>
          </p:nvSpPr>
          <p:spPr>
            <a:xfrm>
              <a:off x="11361456" y="6195813"/>
              <a:ext cx="548640" cy="548640"/>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sp>
        <p:sp>
          <p:nvSpPr>
            <p:cNvPr id="11" name="Oval 10"/>
            <p:cNvSpPr/>
            <p:nvPr/>
          </p:nvSpPr>
          <p:spPr>
            <a:xfrm>
              <a:off x="11396488" y="6230844"/>
              <a:ext cx="478576" cy="478578"/>
            </a:xfrm>
            <a:prstGeom prst="ellipse">
              <a:avLst/>
            </a:prstGeom>
            <a:noFill/>
            <a:ln w="12700" cap="flat" cmpd="sng" algn="ctr">
              <a:solidFill>
                <a:sysClr val="window" lastClr="FFFFFF"/>
              </a:solidFill>
              <a:prstDash val="solid"/>
            </a:ln>
            <a:effectLst/>
          </p:spPr>
        </p:sp>
      </p:gr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42280707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1" name="Rectangle 10"/>
          <p:cNvSpPr/>
          <p:nvPr/>
        </p:nvSpPr>
        <p:spPr>
          <a:xfrm>
            <a:off x="8303740" y="0"/>
            <a:ext cx="3888259" cy="6857999"/>
          </a:xfrm>
          <a:prstGeom prst="rect">
            <a:avLst/>
          </a:prstGeom>
          <a:blipFill dpi="0" rotWithShape="1">
            <a:blip r:embed="rId2">
              <a:alphaModFix amt="6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549640" y="685800"/>
            <a:ext cx="3200400" cy="1737360"/>
          </a:xfrm>
        </p:spPr>
        <p:txBody>
          <a:bodyPr anchor="b">
            <a:normAutofit/>
          </a:bodyPr>
          <a:lstStyle>
            <a:lvl1pPr>
              <a:defRPr sz="3200" b="1"/>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0" y="0"/>
            <a:ext cx="8303740" cy="6858000"/>
          </a:xfrm>
          <a:solidFill>
            <a:schemeClr val="tx2">
              <a:lumMod val="20000"/>
              <a:lumOff val="80000"/>
            </a:schemeClr>
          </a:solidFill>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8549640" y="2423160"/>
            <a:ext cx="3200400" cy="3291840"/>
          </a:xfrm>
        </p:spPr>
        <p:txBody>
          <a:bodyPr>
            <a:normAutofit/>
          </a:bodyPr>
          <a:lstStyle>
            <a:lvl1pPr marL="0" indent="0">
              <a:lnSpc>
                <a:spcPct val="100000"/>
              </a:lnSpc>
              <a:spcBef>
                <a:spcPts val="1000"/>
              </a:spcBef>
              <a:buNone/>
              <a:defRPr sz="1400">
                <a:solidFill>
                  <a:schemeClr val="accent1">
                    <a:lumMod val="7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smtClean="0"/>
              <a:pPr/>
              <a:t>10/6/2022</a:t>
            </a:fld>
            <a:endParaRPr lang="en-US" dirty="0"/>
          </a:p>
        </p:txBody>
      </p:sp>
      <p:grpSp>
        <p:nvGrpSpPr>
          <p:cNvPr id="8" name="Group 7"/>
          <p:cNvGrpSpPr>
            <a:grpSpLocks noChangeAspect="1"/>
          </p:cNvGrpSpPr>
          <p:nvPr/>
        </p:nvGrpSpPr>
        <p:grpSpPr>
          <a:xfrm>
            <a:off x="11401725" y="6229681"/>
            <a:ext cx="457200" cy="457200"/>
            <a:chOff x="11361456" y="6195813"/>
            <a:chExt cx="548640" cy="548640"/>
          </a:xfrm>
        </p:grpSpPr>
        <p:sp>
          <p:nvSpPr>
            <p:cNvPr id="9" name="Oval 8"/>
            <p:cNvSpPr/>
            <p:nvPr/>
          </p:nvSpPr>
          <p:spPr>
            <a:xfrm>
              <a:off x="11361456" y="6195813"/>
              <a:ext cx="548640" cy="548640"/>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sp>
        <p:sp>
          <p:nvSpPr>
            <p:cNvPr id="10" name="Oval 9"/>
            <p:cNvSpPr/>
            <p:nvPr/>
          </p:nvSpPr>
          <p:spPr>
            <a:xfrm>
              <a:off x="11396488" y="6230844"/>
              <a:ext cx="478576" cy="478578"/>
            </a:xfrm>
            <a:prstGeom prst="ellipse">
              <a:avLst/>
            </a:prstGeom>
            <a:noFill/>
            <a:ln w="12700" cap="flat" cmpd="sng" algn="ctr">
              <a:solidFill>
                <a:sysClr val="window" lastClr="FFFFFF"/>
              </a:solidFill>
              <a:prstDash val="solid"/>
            </a:ln>
            <a:effectLst/>
          </p:spPr>
        </p:sp>
      </p:gr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39185857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microsoft.com/office/2007/relationships/hdphoto" Target="../media/hdphoto1.wdp"/></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69848" y="484632"/>
            <a:ext cx="10058400" cy="1609344"/>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069848" y="2121408"/>
            <a:ext cx="10058400" cy="405079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7964424" y="6272784"/>
            <a:ext cx="3273552" cy="365125"/>
          </a:xfrm>
          <a:prstGeom prst="rect">
            <a:avLst/>
          </a:prstGeom>
        </p:spPr>
        <p:txBody>
          <a:bodyPr vert="horz" lIns="91440" tIns="45720" rIns="91440" bIns="45720" rtlCol="0" anchor="ctr"/>
          <a:lstStyle>
            <a:lvl1pPr algn="r">
              <a:defRPr sz="1100">
                <a:solidFill>
                  <a:schemeClr val="tx2"/>
                </a:solidFill>
              </a:defRPr>
            </a:lvl1pPr>
          </a:lstStyle>
          <a:p>
            <a:fld id="{48A87A34-81AB-432B-8DAE-1953F412C126}" type="datetimeFigureOut">
              <a:rPr lang="en-US" smtClean="0"/>
              <a:pPr/>
              <a:t>10/6/2022</a:t>
            </a:fld>
            <a:endParaRPr lang="en-US" dirty="0"/>
          </a:p>
        </p:txBody>
      </p:sp>
      <p:sp>
        <p:nvSpPr>
          <p:cNvPr id="5" name="Footer Placeholder 4"/>
          <p:cNvSpPr>
            <a:spLocks noGrp="1"/>
          </p:cNvSpPr>
          <p:nvPr>
            <p:ph type="ftr" sz="quarter" idx="3"/>
          </p:nvPr>
        </p:nvSpPr>
        <p:spPr>
          <a:xfrm>
            <a:off x="1088136" y="6272784"/>
            <a:ext cx="6327648" cy="365125"/>
          </a:xfrm>
          <a:prstGeom prst="rect">
            <a:avLst/>
          </a:prstGeom>
        </p:spPr>
        <p:txBody>
          <a:bodyPr vert="horz" lIns="91440" tIns="45720" rIns="91440" bIns="45720" rtlCol="0" anchor="ctr"/>
          <a:lstStyle>
            <a:lvl1pPr algn="l">
              <a:defRPr sz="1100">
                <a:solidFill>
                  <a:schemeClr val="tx2"/>
                </a:solidFill>
              </a:defRPr>
            </a:lvl1pPr>
          </a:lstStyle>
          <a:p>
            <a:endParaRPr lang="en-US" dirty="0"/>
          </a:p>
        </p:txBody>
      </p:sp>
      <p:grpSp>
        <p:nvGrpSpPr>
          <p:cNvPr id="7" name="Group 6"/>
          <p:cNvGrpSpPr>
            <a:grpSpLocks noChangeAspect="1"/>
          </p:cNvGrpSpPr>
          <p:nvPr/>
        </p:nvGrpSpPr>
        <p:grpSpPr>
          <a:xfrm>
            <a:off x="11401725" y="6229681"/>
            <a:ext cx="457200" cy="457200"/>
            <a:chOff x="11361456" y="6195813"/>
            <a:chExt cx="548640" cy="548640"/>
          </a:xfrm>
        </p:grpSpPr>
        <p:sp>
          <p:nvSpPr>
            <p:cNvPr id="8" name="Oval 7"/>
            <p:cNvSpPr/>
            <p:nvPr/>
          </p:nvSpPr>
          <p:spPr>
            <a:xfrm>
              <a:off x="11361456" y="6195813"/>
              <a:ext cx="548640" cy="548640"/>
            </a:xfrm>
            <a:prstGeom prst="ellipse">
              <a:avLst/>
            </a:prstGeom>
            <a:blipFill dpi="0" rotWithShape="1">
              <a:blip r:embed="rId13">
                <a:duotone>
                  <a:schemeClr val="accent1">
                    <a:shade val="45000"/>
                    <a:satMod val="135000"/>
                  </a:schemeClr>
                  <a:prstClr val="white"/>
                </a:duotone>
                <a:extLst>
                  <a:ext uri="{BEBA8EAE-BF5A-486C-A8C5-ECC9F3942E4B}">
                    <a14:imgProps xmlns:a14="http://schemas.microsoft.com/office/drawing/2010/main">
                      <a14:imgLayer r:embed="rId14">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sp>
        <p:sp>
          <p:nvSpPr>
            <p:cNvPr id="9" name="Oval 8"/>
            <p:cNvSpPr/>
            <p:nvPr/>
          </p:nvSpPr>
          <p:spPr>
            <a:xfrm>
              <a:off x="11396488" y="6230844"/>
              <a:ext cx="478576" cy="478578"/>
            </a:xfrm>
            <a:prstGeom prst="ellipse">
              <a:avLst/>
            </a:prstGeom>
            <a:noFill/>
            <a:ln w="12700" cap="flat" cmpd="sng" algn="ctr">
              <a:solidFill>
                <a:srgbClr val="FFFFFF"/>
              </a:solidFill>
              <a:prstDash val="solid"/>
            </a:ln>
            <a:effectLst/>
          </p:spPr>
        </p:sp>
      </p:grpSp>
      <p:sp>
        <p:nvSpPr>
          <p:cNvPr id="6" name="Slide Number Placeholder 5"/>
          <p:cNvSpPr>
            <a:spLocks noGrp="1"/>
          </p:cNvSpPr>
          <p:nvPr>
            <p:ph type="sldNum" sz="quarter" idx="4"/>
          </p:nvPr>
        </p:nvSpPr>
        <p:spPr>
          <a:xfrm>
            <a:off x="11311128" y="6272784"/>
            <a:ext cx="640080" cy="365125"/>
          </a:xfrm>
          <a:prstGeom prst="rect">
            <a:avLst/>
          </a:prstGeom>
        </p:spPr>
        <p:txBody>
          <a:bodyPr vert="horz" lIns="91440" tIns="45720" rIns="91440" bIns="45720" rtlCol="0" anchor="ctr"/>
          <a:lstStyle>
            <a:lvl1pPr algn="ctr">
              <a:defRPr sz="1400" b="1">
                <a:solidFill>
                  <a:srgbClr val="FFFFFF"/>
                </a:solidFill>
                <a:latin typeface="+mj-lt"/>
              </a:defRPr>
            </a:lvl1p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91992958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5400" kern="1200" cap="all" baseline="0">
          <a:blipFill>
            <a:blip r:embed="rId15">
              <a:extLst>
                <a:ext uri="{28A0092B-C50C-407E-A947-70E740481C1C}">
                  <a14:useLocalDpi xmlns:a14="http://schemas.microsoft.com/office/drawing/2010/main" val="0"/>
                </a:ext>
              </a:extLst>
            </a:blip>
            <a:tile tx="6350" ty="-127000" sx="65000" sy="64000" flip="none" algn="tl"/>
          </a:blipFill>
          <a:latin typeface="+mj-lt"/>
          <a:ea typeface="+mj-ea"/>
          <a:cs typeface="+mj-cs"/>
        </a:defRPr>
      </a:lvl1pPr>
    </p:titleStyle>
    <p:bodyStyle>
      <a:lvl1pPr marL="182880" indent="-182880" algn="l" defTabSz="914400" rtl="0" eaLnBrk="1" latinLnBrk="0" hangingPunct="1">
        <a:lnSpc>
          <a:spcPct val="90000"/>
        </a:lnSpc>
        <a:spcBef>
          <a:spcPts val="1200"/>
        </a:spcBef>
        <a:buClr>
          <a:schemeClr val="accent1">
            <a:lumMod val="75000"/>
          </a:schemeClr>
        </a:buClr>
        <a:buSzPct val="85000"/>
        <a:buFont typeface="Wingdings" pitchFamily="2" charset="2"/>
        <a:buChar char="§"/>
        <a:defRPr sz="2000" kern="1200">
          <a:solidFill>
            <a:schemeClr val="tx1"/>
          </a:solidFill>
          <a:latin typeface="+mn-lt"/>
          <a:ea typeface="+mn-ea"/>
          <a:cs typeface="+mn-cs"/>
        </a:defRPr>
      </a:lvl1pPr>
      <a:lvl2pPr marL="45720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800" kern="1200">
          <a:solidFill>
            <a:schemeClr val="tx1"/>
          </a:solidFill>
          <a:latin typeface="+mn-lt"/>
          <a:ea typeface="+mn-ea"/>
          <a:cs typeface="+mn-cs"/>
        </a:defRPr>
      </a:lvl2pPr>
      <a:lvl3pPr marL="73152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3pPr>
      <a:lvl4pPr marL="100584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4pPr>
      <a:lvl5pPr marL="128016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5pPr>
      <a:lvl6pPr marL="16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6pPr>
      <a:lvl7pPr marL="19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7pPr>
      <a:lvl8pPr marL="22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8pPr>
      <a:lvl9pPr marL="25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hyperlink" Target="https://ivypanda.com/essays/the-implications-of-big-data/" TargetMode="Externa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hyperlink" Target="https://ivypanda.com/essays/the-implications-of-big-data/" TargetMode="Externa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CBC3A3AF-B5FA-AEAB-6DD5-C25DB9C6D246}"/>
              </a:ext>
            </a:extLst>
          </p:cNvPr>
          <p:cNvSpPr>
            <a:spLocks noGrp="1"/>
          </p:cNvSpPr>
          <p:nvPr>
            <p:ph type="ctrTitle"/>
          </p:nvPr>
        </p:nvSpPr>
        <p:spPr/>
        <p:txBody>
          <a:bodyPr>
            <a:normAutofit/>
          </a:bodyPr>
          <a:lstStyle/>
          <a:p>
            <a:r>
              <a:rPr lang="en-US" dirty="0"/>
              <a:t>Introduction to Big Data Implication</a:t>
            </a:r>
          </a:p>
        </p:txBody>
      </p:sp>
      <p:sp>
        <p:nvSpPr>
          <p:cNvPr id="3" name="Subtitle 2">
            <a:extLst>
              <a:ext uri="{FF2B5EF4-FFF2-40B4-BE49-F238E27FC236}">
                <a16:creationId xmlns:a16="http://schemas.microsoft.com/office/drawing/2014/main" xmlns="" id="{9E801728-B09F-E480-970D-C330D53D97A3}"/>
              </a:ext>
            </a:extLst>
          </p:cNvPr>
          <p:cNvSpPr>
            <a:spLocks noGrp="1"/>
          </p:cNvSpPr>
          <p:nvPr>
            <p:ph type="subTitle" idx="1"/>
          </p:nvPr>
        </p:nvSpPr>
        <p:spPr/>
        <p:txBody>
          <a:bodyPr/>
          <a:lstStyle/>
          <a:p>
            <a:endParaRPr lang="en-US"/>
          </a:p>
        </p:txBody>
      </p:sp>
    </p:spTree>
    <p:extLst>
      <p:ext uri="{BB962C8B-B14F-4D97-AF65-F5344CB8AC3E}">
        <p14:creationId xmlns:p14="http://schemas.microsoft.com/office/powerpoint/2010/main" val="134569230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61A49DD9-E11E-CB70-505F-CFC0EC92D407}"/>
              </a:ext>
            </a:extLst>
          </p:cNvPr>
          <p:cNvSpPr>
            <a:spLocks noGrp="1"/>
          </p:cNvSpPr>
          <p:nvPr>
            <p:ph type="title"/>
          </p:nvPr>
        </p:nvSpPr>
        <p:spPr/>
        <p:txBody>
          <a:bodyPr/>
          <a:lstStyle/>
          <a:p>
            <a:r>
              <a:rPr lang="en-US" dirty="0" err="1" smtClean="0"/>
              <a:t>Mckinsey’s</a:t>
            </a:r>
            <a:r>
              <a:rPr lang="en-US" dirty="0" smtClean="0"/>
              <a:t> report</a:t>
            </a:r>
            <a:endParaRPr lang="en-US" dirty="0"/>
          </a:p>
        </p:txBody>
      </p:sp>
      <p:sp>
        <p:nvSpPr>
          <p:cNvPr id="3" name="Content Placeholder 2">
            <a:extLst>
              <a:ext uri="{FF2B5EF4-FFF2-40B4-BE49-F238E27FC236}">
                <a16:creationId xmlns:a16="http://schemas.microsoft.com/office/drawing/2014/main" xmlns="" id="{2C928216-58FA-5C05-6337-8D7533958161}"/>
              </a:ext>
            </a:extLst>
          </p:cNvPr>
          <p:cNvSpPr>
            <a:spLocks noGrp="1"/>
          </p:cNvSpPr>
          <p:nvPr>
            <p:ph idx="1"/>
          </p:nvPr>
        </p:nvSpPr>
        <p:spPr/>
        <p:txBody>
          <a:bodyPr>
            <a:normAutofit/>
          </a:bodyPr>
          <a:lstStyle/>
          <a:p>
            <a:pPr algn="just"/>
            <a:r>
              <a:rPr lang="en-US" i="1" dirty="0"/>
              <a:t>Leaders in every sector will have to grapple with the implications of big data, not just a few data-oriented managers. The increasing volume and detail of information captured by enterprises, the rise of multimedia, social media, and the Internet of Things will fuel exponential growth in data for the foreseeable future</a:t>
            </a:r>
            <a:r>
              <a:rPr lang="en-US" i="1" dirty="0" smtClean="0"/>
              <a:t>.</a:t>
            </a:r>
          </a:p>
          <a:p>
            <a:pPr algn="just"/>
            <a:r>
              <a:rPr lang="en-US" dirty="0"/>
              <a:t>McKinsey estimated that, by 2009, nearly all sectors in the US economy had at least an average of 200 terabytes of stored data (twice the size of US retailer Wal-Mart’s </a:t>
            </a:r>
            <a:r>
              <a:rPr lang="en-US" dirty="0" err="1"/>
              <a:t>datawarehouse</a:t>
            </a:r>
            <a:r>
              <a:rPr lang="en-US" dirty="0"/>
              <a:t> in 1999) per company with more than 1,000 employees. So big data is here, it’s happening and it’s only getting larger</a:t>
            </a:r>
            <a:r>
              <a:rPr lang="en-US" dirty="0" smtClean="0"/>
              <a:t>.</a:t>
            </a:r>
            <a:endParaRPr lang="en-US" dirty="0"/>
          </a:p>
          <a:p>
            <a:pPr algn="just"/>
            <a:r>
              <a:rPr lang="en-US" i="1" dirty="0"/>
              <a:t>Think about all of the HR transactional data that is now in digital form.  We have detailed information on almost every employee interaction from the time they begin poking around our career portal until we hit “save” on their exit interview.  This is an example of the 95% that we will be able to structure and analyze with Big Data tools.</a:t>
            </a:r>
            <a:endParaRPr lang="en-US" dirty="0"/>
          </a:p>
        </p:txBody>
      </p:sp>
    </p:spTree>
    <p:extLst>
      <p:ext uri="{BB962C8B-B14F-4D97-AF65-F5344CB8AC3E}">
        <p14:creationId xmlns:p14="http://schemas.microsoft.com/office/powerpoint/2010/main" val="227571111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61A49DD9-E11E-CB70-505F-CFC0EC92D407}"/>
              </a:ext>
            </a:extLst>
          </p:cNvPr>
          <p:cNvSpPr>
            <a:spLocks noGrp="1"/>
          </p:cNvSpPr>
          <p:nvPr>
            <p:ph type="title"/>
          </p:nvPr>
        </p:nvSpPr>
        <p:spPr/>
        <p:txBody>
          <a:bodyPr/>
          <a:lstStyle/>
          <a:p>
            <a:r>
              <a:rPr lang="en-US" dirty="0" smtClean="0"/>
              <a:t>THUS…</a:t>
            </a:r>
            <a:endParaRPr lang="en-US" dirty="0"/>
          </a:p>
        </p:txBody>
      </p:sp>
      <p:sp>
        <p:nvSpPr>
          <p:cNvPr id="3" name="Content Placeholder 2">
            <a:extLst>
              <a:ext uri="{FF2B5EF4-FFF2-40B4-BE49-F238E27FC236}">
                <a16:creationId xmlns:a16="http://schemas.microsoft.com/office/drawing/2014/main" xmlns="" id="{2C928216-58FA-5C05-6337-8D7533958161}"/>
              </a:ext>
            </a:extLst>
          </p:cNvPr>
          <p:cNvSpPr>
            <a:spLocks noGrp="1"/>
          </p:cNvSpPr>
          <p:nvPr>
            <p:ph idx="1"/>
          </p:nvPr>
        </p:nvSpPr>
        <p:spPr/>
        <p:txBody>
          <a:bodyPr>
            <a:normAutofit fontScale="92500" lnSpcReduction="10000"/>
          </a:bodyPr>
          <a:lstStyle/>
          <a:p>
            <a:r>
              <a:rPr lang="en-US" dirty="0"/>
              <a:t>The social implications of big data can be considered as being beneficial or challenging to a variety of stakeholders. Business entities continually strive toward using big data for services planning and dimensioning, while government agencies seek open data initiatives that unlock the potential of big citizen datasets encouraging businesses to continually innovate.  </a:t>
            </a:r>
          </a:p>
          <a:p>
            <a:r>
              <a:rPr lang="en-US" dirty="0"/>
              <a:t>Big data innovations should be applied and deployed responsibly by: respecting consumer data rights including privacy and security by design principles; creating robust data governance models that bring into question how and why certain data is collected and archived; and finally, looking at the potential effects of big data on society at large</a:t>
            </a:r>
            <a:r>
              <a:rPr lang="en-US" dirty="0" smtClean="0"/>
              <a:t>.</a:t>
            </a:r>
          </a:p>
          <a:p>
            <a:r>
              <a:rPr lang="en-US" dirty="0"/>
              <a:t>Big data can be extremely useful for every individual. New technologies are always being developed, and companies are looking for ways to utilize the available information. The current situation in the world can only be described as a knowledge revolution. Gadgets are capable of storing extraordinary amounts of information and can perform millions of tasks at once.</a:t>
            </a:r>
          </a:p>
        </p:txBody>
      </p:sp>
    </p:spTree>
    <p:extLst>
      <p:ext uri="{BB962C8B-B14F-4D97-AF65-F5344CB8AC3E}">
        <p14:creationId xmlns:p14="http://schemas.microsoft.com/office/powerpoint/2010/main" val="196997501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61A49DD9-E11E-CB70-505F-CFC0EC92D407}"/>
              </a:ext>
            </a:extLst>
          </p:cNvPr>
          <p:cNvSpPr>
            <a:spLocks noGrp="1"/>
          </p:cNvSpPr>
          <p:nvPr>
            <p:ph type="title"/>
          </p:nvPr>
        </p:nvSpPr>
        <p:spPr/>
        <p:txBody>
          <a:bodyPr/>
          <a:lstStyle/>
          <a:p>
            <a:r>
              <a:rPr lang="en-US" dirty="0" smtClean="0"/>
              <a:t>limitations</a:t>
            </a:r>
            <a:endParaRPr lang="en-US" dirty="0"/>
          </a:p>
        </p:txBody>
      </p:sp>
      <p:sp>
        <p:nvSpPr>
          <p:cNvPr id="3" name="Content Placeholder 2">
            <a:extLst>
              <a:ext uri="{FF2B5EF4-FFF2-40B4-BE49-F238E27FC236}">
                <a16:creationId xmlns:a16="http://schemas.microsoft.com/office/drawing/2014/main" xmlns="" id="{2C928216-58FA-5C05-6337-8D7533958161}"/>
              </a:ext>
            </a:extLst>
          </p:cNvPr>
          <p:cNvSpPr>
            <a:spLocks noGrp="1"/>
          </p:cNvSpPr>
          <p:nvPr>
            <p:ph idx="1"/>
          </p:nvPr>
        </p:nvSpPr>
        <p:spPr>
          <a:xfrm>
            <a:off x="810883" y="1759789"/>
            <a:ext cx="10627743" cy="4710022"/>
          </a:xfrm>
        </p:spPr>
        <p:txBody>
          <a:bodyPr>
            <a:normAutofit fontScale="92500" lnSpcReduction="10000"/>
          </a:bodyPr>
          <a:lstStyle/>
          <a:p>
            <a:r>
              <a:rPr lang="en-US" dirty="0"/>
              <a:t>There are few limitations connected with usage of big data technologies for individuals. First of all, privacy may be breached. Some people say that some data should be openly available for general public but it is not so simple. It may contain the information about locations and phone calls that should be private</a:t>
            </a:r>
            <a:r>
              <a:rPr lang="en-US" dirty="0" smtClean="0"/>
              <a:t>.</a:t>
            </a:r>
          </a:p>
          <a:p>
            <a:r>
              <a:rPr lang="en-US" dirty="0"/>
              <a:t>The second limitation is that such enormous amounts of data are hard for some to understand without an external help. </a:t>
            </a:r>
            <a:r>
              <a:rPr lang="en-US" dirty="0" err="1"/>
              <a:t>Cron</a:t>
            </a:r>
            <a:r>
              <a:rPr lang="en-US" dirty="0"/>
              <a:t>, Nguyen, and </a:t>
            </a:r>
            <a:r>
              <a:rPr lang="en-US" dirty="0" err="1"/>
              <a:t>Parameswaran</a:t>
            </a:r>
            <a:r>
              <a:rPr lang="en-US" dirty="0"/>
              <a:t> (</a:t>
            </a:r>
            <a:r>
              <a:rPr lang="en-US" dirty="0" smtClean="0"/>
              <a:t>2012) </a:t>
            </a:r>
            <a:r>
              <a:rPr lang="en-US" dirty="0"/>
              <a:t>found that ‘in such massive data contexts, getting data into a form amenable to analysis and visualization is challenging’. In other words, companies should put a lot of effort into the development of tools that would help to visualize and process such massive amounts of information.</a:t>
            </a:r>
          </a:p>
          <a:p>
            <a:r>
              <a:rPr lang="en-US" dirty="0" smtClean="0"/>
              <a:t>The third limitation stated by </a:t>
            </a:r>
            <a:r>
              <a:rPr lang="en-US" dirty="0" err="1" smtClean="0"/>
              <a:t>Xu</a:t>
            </a:r>
            <a:r>
              <a:rPr lang="en-US" dirty="0"/>
              <a:t>, </a:t>
            </a:r>
            <a:r>
              <a:rPr lang="en-US" dirty="0" err="1"/>
              <a:t>Cai</a:t>
            </a:r>
            <a:r>
              <a:rPr lang="en-US" dirty="0"/>
              <a:t>, and Liang (</a:t>
            </a:r>
            <a:r>
              <a:rPr lang="en-US" dirty="0" smtClean="0"/>
              <a:t>2015) who claim </a:t>
            </a:r>
            <a:r>
              <a:rPr lang="en-US" dirty="0"/>
              <a:t>that ‘new tools and techniques are obviously needed if the data are too large or too complex to surpass the capacity of existing methods to process and analyze’. This claim signifies that the development of new computer software is of utmost importance, and most enterprises are still not ready to use big data</a:t>
            </a:r>
            <a:r>
              <a:rPr lang="en-US" dirty="0" smtClean="0"/>
              <a:t>.</a:t>
            </a:r>
          </a:p>
          <a:p>
            <a:r>
              <a:rPr lang="en-US" dirty="0" smtClean="0"/>
              <a:t>Lastly, fourth limitation, mentioned by Liang </a:t>
            </a:r>
            <a:r>
              <a:rPr lang="en-US" dirty="0"/>
              <a:t>et al. (</a:t>
            </a:r>
            <a:r>
              <a:rPr lang="en-US" dirty="0" smtClean="0"/>
              <a:t>2015) that </a:t>
            </a:r>
            <a:r>
              <a:rPr lang="en-US" dirty="0"/>
              <a:t>‘providing security services increases the computation and the occupation of system resources’. In other words, governments need to sacrifice some resources to protect the valuable information.</a:t>
            </a:r>
          </a:p>
        </p:txBody>
      </p:sp>
      <p:sp>
        <p:nvSpPr>
          <p:cNvPr id="4" name="Rectangle 3"/>
          <p:cNvSpPr/>
          <p:nvPr/>
        </p:nvSpPr>
        <p:spPr>
          <a:xfrm>
            <a:off x="6096000" y="121095"/>
            <a:ext cx="6096000" cy="646331"/>
          </a:xfrm>
          <a:prstGeom prst="rect">
            <a:avLst/>
          </a:prstGeom>
        </p:spPr>
        <p:txBody>
          <a:bodyPr>
            <a:spAutoFit/>
          </a:bodyPr>
          <a:lstStyle/>
          <a:p>
            <a:r>
              <a:rPr lang="en-US" dirty="0">
                <a:hlinkClick r:id="rId2"/>
              </a:rPr>
              <a:t>The Implications of Big Data - 2206 Words | Research Paper Example (ivypanda.com)</a:t>
            </a:r>
            <a:endParaRPr lang="en-US" dirty="0"/>
          </a:p>
        </p:txBody>
      </p:sp>
    </p:spTree>
    <p:extLst>
      <p:ext uri="{BB962C8B-B14F-4D97-AF65-F5344CB8AC3E}">
        <p14:creationId xmlns:p14="http://schemas.microsoft.com/office/powerpoint/2010/main" val="297701473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See the source imag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5137" y="394538"/>
            <a:ext cx="10984050" cy="574747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331666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See the source imag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35801" y="-19896"/>
            <a:ext cx="9160953" cy="687789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0495029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61A49DD9-E11E-CB70-505F-CFC0EC92D407}"/>
              </a:ext>
            </a:extLst>
          </p:cNvPr>
          <p:cNvSpPr>
            <a:spLocks noGrp="1"/>
          </p:cNvSpPr>
          <p:nvPr>
            <p:ph type="title"/>
          </p:nvPr>
        </p:nvSpPr>
        <p:spPr/>
        <p:txBody>
          <a:bodyPr/>
          <a:lstStyle/>
          <a:p>
            <a:r>
              <a:rPr lang="en-US" dirty="0" smtClean="0"/>
              <a:t>THE EFFECT of big data</a:t>
            </a:r>
            <a:endParaRPr lang="en-US" dirty="0"/>
          </a:p>
        </p:txBody>
      </p:sp>
      <p:sp>
        <p:nvSpPr>
          <p:cNvPr id="3" name="Content Placeholder 2">
            <a:extLst>
              <a:ext uri="{FF2B5EF4-FFF2-40B4-BE49-F238E27FC236}">
                <a16:creationId xmlns:a16="http://schemas.microsoft.com/office/drawing/2014/main" xmlns="" id="{2C928216-58FA-5C05-6337-8D7533958161}"/>
              </a:ext>
            </a:extLst>
          </p:cNvPr>
          <p:cNvSpPr>
            <a:spLocks noGrp="1"/>
          </p:cNvSpPr>
          <p:nvPr>
            <p:ph idx="1"/>
          </p:nvPr>
        </p:nvSpPr>
        <p:spPr>
          <a:xfrm>
            <a:off x="810883" y="1759789"/>
            <a:ext cx="10627743" cy="4710022"/>
          </a:xfrm>
        </p:spPr>
        <p:txBody>
          <a:bodyPr>
            <a:normAutofit lnSpcReduction="10000"/>
          </a:bodyPr>
          <a:lstStyle/>
          <a:p>
            <a:r>
              <a:rPr lang="en-US" dirty="0"/>
              <a:t>Certain types of data should be collected for decision-making purposes. This is especially true for firms that operate in the manufacturing sector because analytics are extremely crucial to assess the needs of customers. For example, information about customer profiles should be stored to see the effectiveness of the current strategy of a company.</a:t>
            </a:r>
          </a:p>
          <a:p>
            <a:r>
              <a:rPr lang="en-US" dirty="0"/>
              <a:t>Knowledge about orders is also crucial for every business. Customer service reports should be gathered because opinions of clients are essential, and every enterprise should be able to base their future strategies with those views in mind. Some metrics are commonly used by the companies in this industry to measure the quality and satisfaction levels of clients that help to identify if expenses are reasonable or not.</a:t>
            </a:r>
          </a:p>
          <a:p>
            <a:r>
              <a:rPr lang="en-US" dirty="0"/>
              <a:t>Big data is extremely helpful when a company is trying to develop a </a:t>
            </a:r>
            <a:r>
              <a:rPr lang="en-US" dirty="0" err="1"/>
              <a:t>servitization</a:t>
            </a:r>
            <a:r>
              <a:rPr lang="en-US" dirty="0"/>
              <a:t> strategy. </a:t>
            </a:r>
            <a:r>
              <a:rPr lang="en-US" dirty="0" err="1"/>
              <a:t>Opresnik</a:t>
            </a:r>
            <a:r>
              <a:rPr lang="en-US" dirty="0"/>
              <a:t> and </a:t>
            </a:r>
            <a:r>
              <a:rPr lang="en-US" dirty="0" err="1"/>
              <a:t>Taisch</a:t>
            </a:r>
            <a:r>
              <a:rPr lang="en-US" dirty="0"/>
              <a:t> (2015, p. 175) claim that ‘</a:t>
            </a:r>
            <a:r>
              <a:rPr lang="en-US" dirty="0" err="1"/>
              <a:t>servitization</a:t>
            </a:r>
            <a:r>
              <a:rPr lang="en-US" dirty="0"/>
              <a:t> will be used even more by manufacturing enterprises to create additional and more secure revenue streams, since global competition is increasing while margins are lowering’. This means that big data is capable of analyzing if produced products should be delivered to customers with various services as an additional </a:t>
            </a:r>
            <a:r>
              <a:rPr lang="en-US" dirty="0" smtClean="0"/>
              <a:t>value</a:t>
            </a:r>
            <a:endParaRPr lang="en-US" dirty="0"/>
          </a:p>
        </p:txBody>
      </p:sp>
      <p:sp>
        <p:nvSpPr>
          <p:cNvPr id="4" name="Rectangle 3"/>
          <p:cNvSpPr/>
          <p:nvPr/>
        </p:nvSpPr>
        <p:spPr>
          <a:xfrm>
            <a:off x="6096000" y="121095"/>
            <a:ext cx="6096000" cy="646331"/>
          </a:xfrm>
          <a:prstGeom prst="rect">
            <a:avLst/>
          </a:prstGeom>
        </p:spPr>
        <p:txBody>
          <a:bodyPr>
            <a:spAutoFit/>
          </a:bodyPr>
          <a:lstStyle/>
          <a:p>
            <a:r>
              <a:rPr lang="en-US" dirty="0">
                <a:hlinkClick r:id="rId2"/>
              </a:rPr>
              <a:t>The Implications of Big Data - 2206 Words | Research Paper Example (ivypanda.com)</a:t>
            </a:r>
            <a:endParaRPr lang="en-US" dirty="0"/>
          </a:p>
        </p:txBody>
      </p:sp>
    </p:spTree>
    <p:extLst>
      <p:ext uri="{BB962C8B-B14F-4D97-AF65-F5344CB8AC3E}">
        <p14:creationId xmlns:p14="http://schemas.microsoft.com/office/powerpoint/2010/main" val="34219235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61A49DD9-E11E-CB70-505F-CFC0EC92D407}"/>
              </a:ext>
            </a:extLst>
          </p:cNvPr>
          <p:cNvSpPr>
            <a:spLocks noGrp="1"/>
          </p:cNvSpPr>
          <p:nvPr>
            <p:ph type="title"/>
          </p:nvPr>
        </p:nvSpPr>
        <p:spPr/>
        <p:txBody>
          <a:bodyPr/>
          <a:lstStyle/>
          <a:p>
            <a:r>
              <a:rPr lang="en-US" dirty="0" smtClean="0"/>
              <a:t>Negative impacts</a:t>
            </a:r>
            <a:endParaRPr lang="en-US" dirty="0"/>
          </a:p>
        </p:txBody>
      </p:sp>
      <p:sp>
        <p:nvSpPr>
          <p:cNvPr id="3" name="Content Placeholder 2">
            <a:extLst>
              <a:ext uri="{FF2B5EF4-FFF2-40B4-BE49-F238E27FC236}">
                <a16:creationId xmlns:a16="http://schemas.microsoft.com/office/drawing/2014/main" xmlns="" id="{2C928216-58FA-5C05-6337-8D7533958161}"/>
              </a:ext>
            </a:extLst>
          </p:cNvPr>
          <p:cNvSpPr>
            <a:spLocks noGrp="1"/>
          </p:cNvSpPr>
          <p:nvPr>
            <p:ph idx="1"/>
          </p:nvPr>
        </p:nvSpPr>
        <p:spPr>
          <a:xfrm>
            <a:off x="810883" y="1759789"/>
            <a:ext cx="10627743" cy="3674853"/>
          </a:xfrm>
        </p:spPr>
        <p:txBody>
          <a:bodyPr>
            <a:normAutofit/>
          </a:bodyPr>
          <a:lstStyle/>
          <a:p>
            <a:pPr marL="457200" indent="-457200">
              <a:buFont typeface="+mj-lt"/>
              <a:buAutoNum type="arabicPeriod"/>
            </a:pPr>
            <a:r>
              <a:rPr lang="en-US" sz="3200" b="1" dirty="0"/>
              <a:t>Targeting based on </a:t>
            </a:r>
            <a:r>
              <a:rPr lang="en-US" sz="3200" b="1" dirty="0" smtClean="0"/>
              <a:t>vulnerability</a:t>
            </a:r>
          </a:p>
          <a:p>
            <a:pPr marL="457200" indent="-457200">
              <a:buFont typeface="+mj-lt"/>
              <a:buAutoNum type="arabicPeriod"/>
            </a:pPr>
            <a:r>
              <a:rPr lang="en-US" sz="3200" b="1" dirty="0"/>
              <a:t>Misuse of personal </a:t>
            </a:r>
            <a:r>
              <a:rPr lang="en-US" sz="3200" b="1" dirty="0" smtClean="0"/>
              <a:t>information</a:t>
            </a:r>
          </a:p>
          <a:p>
            <a:pPr marL="457200" indent="-457200">
              <a:buFont typeface="+mj-lt"/>
              <a:buAutoNum type="arabicPeriod"/>
            </a:pPr>
            <a:r>
              <a:rPr lang="en-US" sz="3200" b="1" dirty="0" smtClean="0"/>
              <a:t>Discrimination</a:t>
            </a:r>
          </a:p>
          <a:p>
            <a:pPr marL="457200" indent="-457200">
              <a:buFont typeface="+mj-lt"/>
              <a:buAutoNum type="arabicPeriod"/>
            </a:pPr>
            <a:r>
              <a:rPr lang="en-US" sz="3200" b="1" dirty="0"/>
              <a:t>Data </a:t>
            </a:r>
            <a:r>
              <a:rPr lang="en-US" sz="3200" b="1" dirty="0" smtClean="0"/>
              <a:t>breaches</a:t>
            </a:r>
          </a:p>
          <a:p>
            <a:pPr marL="457200" indent="-457200">
              <a:buFont typeface="+mj-lt"/>
              <a:buAutoNum type="arabicPeriod"/>
            </a:pPr>
            <a:r>
              <a:rPr lang="en-US" sz="3200" b="1" dirty="0"/>
              <a:t>Political manipulation and social </a:t>
            </a:r>
            <a:r>
              <a:rPr lang="en-US" sz="3200" b="1" dirty="0" smtClean="0"/>
              <a:t>harm</a:t>
            </a:r>
          </a:p>
          <a:p>
            <a:pPr marL="457200" indent="-457200">
              <a:buFont typeface="+mj-lt"/>
              <a:buAutoNum type="arabicPeriod"/>
            </a:pPr>
            <a:r>
              <a:rPr lang="en-US" sz="3200" b="1" dirty="0"/>
              <a:t> Data and system errors</a:t>
            </a:r>
            <a:endParaRPr lang="en-US" sz="3200" dirty="0"/>
          </a:p>
        </p:txBody>
      </p:sp>
    </p:spTree>
    <p:extLst>
      <p:ext uri="{BB962C8B-B14F-4D97-AF65-F5344CB8AC3E}">
        <p14:creationId xmlns:p14="http://schemas.microsoft.com/office/powerpoint/2010/main" val="59485299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284582" y="0"/>
            <a:ext cx="6067425" cy="5476875"/>
          </a:xfrm>
          <a:prstGeom prst="rect">
            <a:avLst/>
          </a:prstGeom>
        </p:spPr>
      </p:pic>
      <p:pic>
        <p:nvPicPr>
          <p:cNvPr id="3" name="Picture 2"/>
          <p:cNvPicPr>
            <a:picLocks noChangeAspect="1"/>
          </p:cNvPicPr>
          <p:nvPr/>
        </p:nvPicPr>
        <p:blipFill>
          <a:blip r:embed="rId3"/>
          <a:stretch>
            <a:fillRect/>
          </a:stretch>
        </p:blipFill>
        <p:spPr>
          <a:xfrm>
            <a:off x="6331789" y="321603"/>
            <a:ext cx="5860211" cy="5800725"/>
          </a:xfrm>
          <a:prstGeom prst="rect">
            <a:avLst/>
          </a:prstGeom>
        </p:spPr>
      </p:pic>
    </p:spTree>
    <p:extLst>
      <p:ext uri="{BB962C8B-B14F-4D97-AF65-F5344CB8AC3E}">
        <p14:creationId xmlns:p14="http://schemas.microsoft.com/office/powerpoint/2010/main" val="351714052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See the source imag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30" y="0"/>
            <a:ext cx="1218587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0743073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2" name="Picture 4" descr="See the source imag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97147" y="232913"/>
            <a:ext cx="10783019" cy="6400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4350198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C93A181B-CCD9-5C95-88C2-6A70F7045709}"/>
              </a:ext>
            </a:extLst>
          </p:cNvPr>
          <p:cNvSpPr>
            <a:spLocks noGrp="1"/>
          </p:cNvSpPr>
          <p:nvPr>
            <p:ph type="title"/>
          </p:nvPr>
        </p:nvSpPr>
        <p:spPr/>
        <p:txBody>
          <a:bodyPr/>
          <a:lstStyle/>
          <a:p>
            <a:r>
              <a:rPr lang="en" dirty="0"/>
              <a:t>What is Data?</a:t>
            </a:r>
            <a:endParaRPr lang="en-US" dirty="0"/>
          </a:p>
        </p:txBody>
      </p:sp>
      <p:sp>
        <p:nvSpPr>
          <p:cNvPr id="3" name="Content Placeholder 2">
            <a:extLst>
              <a:ext uri="{FF2B5EF4-FFF2-40B4-BE49-F238E27FC236}">
                <a16:creationId xmlns:a16="http://schemas.microsoft.com/office/drawing/2014/main" xmlns="" id="{6A6D4C01-FC7D-7F32-44FA-DE6A3E526421}"/>
              </a:ext>
            </a:extLst>
          </p:cNvPr>
          <p:cNvSpPr>
            <a:spLocks noGrp="1"/>
          </p:cNvSpPr>
          <p:nvPr>
            <p:ph idx="1"/>
          </p:nvPr>
        </p:nvSpPr>
        <p:spPr/>
        <p:txBody>
          <a:bodyPr>
            <a:normAutofit/>
          </a:bodyPr>
          <a:lstStyle/>
          <a:p>
            <a:pPr algn="just"/>
            <a:r>
              <a:rPr lang="en-US" sz="2000" dirty="0">
                <a:solidFill>
                  <a:srgbClr val="000000"/>
                </a:solidFill>
                <a:latin typeface="Arial" panose="020B0604020202020204" pitchFamily="34" charset="0"/>
                <a:ea typeface="Arial"/>
                <a:cs typeface="Arial" panose="020B0604020202020204" pitchFamily="34" charset="0"/>
                <a:sym typeface="Arial"/>
              </a:rPr>
              <a:t>The Cambridge English Dictionary which states that data is information, especially facts or numbers collected to be examined and considered and used to help decision-making.</a:t>
            </a:r>
          </a:p>
          <a:p>
            <a:pPr algn="just"/>
            <a:r>
              <a:rPr lang="en-US" dirty="0">
                <a:latin typeface="Arial" panose="020B0604020202020204" pitchFamily="34" charset="0"/>
                <a:cs typeface="Arial" panose="020B0604020202020204" pitchFamily="34" charset="0"/>
              </a:rPr>
              <a:t>according to </a:t>
            </a:r>
            <a:r>
              <a:rPr lang="en-US" dirty="0" err="1">
                <a:latin typeface="Arial" panose="020B0604020202020204" pitchFamily="34" charset="0"/>
                <a:cs typeface="Arial" panose="020B0604020202020204" pitchFamily="34" charset="0"/>
              </a:rPr>
              <a:t>wikipedia</a:t>
            </a:r>
            <a:r>
              <a:rPr lang="en-US" dirty="0">
                <a:latin typeface="Arial" panose="020B0604020202020204" pitchFamily="34" charset="0"/>
                <a:cs typeface="Arial" panose="020B0604020202020204" pitchFamily="34" charset="0"/>
              </a:rPr>
              <a:t> Data is a record of a collection of facts. Data is the plural form of datum, and comes from the Latin meaning "something given". In everyday usage, data means a statement that is accepted as it is. This statement is the result of measuring or observing a variable whose form can be in the form of numbers, words, or images.</a:t>
            </a:r>
          </a:p>
        </p:txBody>
      </p:sp>
    </p:spTree>
    <p:extLst>
      <p:ext uri="{BB962C8B-B14F-4D97-AF65-F5344CB8AC3E}">
        <p14:creationId xmlns:p14="http://schemas.microsoft.com/office/powerpoint/2010/main" val="181967916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6" name="Picture 4" descr="See the source imag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0"/>
            <a:ext cx="12192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9552436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9C1CC10-C35F-BDFD-7601-0FDB1D40E087}"/>
              </a:ext>
            </a:extLst>
          </p:cNvPr>
          <p:cNvSpPr>
            <a:spLocks noGrp="1"/>
          </p:cNvSpPr>
          <p:nvPr>
            <p:ph type="title"/>
          </p:nvPr>
        </p:nvSpPr>
        <p:spPr>
          <a:xfrm>
            <a:off x="638527" y="0"/>
            <a:ext cx="10058400" cy="1609344"/>
          </a:xfrm>
        </p:spPr>
        <p:txBody>
          <a:bodyPr/>
          <a:lstStyle/>
          <a:p>
            <a:r>
              <a:rPr lang="en" dirty="0"/>
              <a:t>Kind of Data </a:t>
            </a:r>
            <a:endParaRPr lang="en-US" dirty="0"/>
          </a:p>
        </p:txBody>
      </p:sp>
      <p:pic>
        <p:nvPicPr>
          <p:cNvPr id="4" name="Google Shape;122;p22">
            <a:extLst>
              <a:ext uri="{FF2B5EF4-FFF2-40B4-BE49-F238E27FC236}">
                <a16:creationId xmlns:a16="http://schemas.microsoft.com/office/drawing/2014/main" xmlns="" id="{B83695D4-2AAC-2DA1-2906-9216241EBB0E}"/>
              </a:ext>
            </a:extLst>
          </p:cNvPr>
          <p:cNvPicPr preferRelativeResize="0">
            <a:picLocks noGrp="1"/>
          </p:cNvPicPr>
          <p:nvPr>
            <p:ph idx="1"/>
          </p:nvPr>
        </p:nvPicPr>
        <p:blipFill>
          <a:blip r:embed="rId2">
            <a:alphaModFix/>
          </a:blip>
          <a:stretch>
            <a:fillRect/>
          </a:stretch>
        </p:blipFill>
        <p:spPr>
          <a:xfrm>
            <a:off x="1619216" y="1448040"/>
            <a:ext cx="9060286" cy="5039024"/>
          </a:xfrm>
          <a:prstGeom prst="rect">
            <a:avLst/>
          </a:prstGeom>
          <a:noFill/>
          <a:ln>
            <a:noFill/>
          </a:ln>
        </p:spPr>
      </p:pic>
    </p:spTree>
    <p:extLst>
      <p:ext uri="{BB962C8B-B14F-4D97-AF65-F5344CB8AC3E}">
        <p14:creationId xmlns:p14="http://schemas.microsoft.com/office/powerpoint/2010/main" val="250195378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See the source imag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70638" y="221472"/>
            <a:ext cx="8400131" cy="630009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2412954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90C5CFB-774F-C5A8-4D4D-1523357417EF}"/>
              </a:ext>
            </a:extLst>
          </p:cNvPr>
          <p:cNvSpPr>
            <a:spLocks noGrp="1"/>
          </p:cNvSpPr>
          <p:nvPr>
            <p:ph type="title"/>
          </p:nvPr>
        </p:nvSpPr>
        <p:spPr/>
        <p:txBody>
          <a:bodyPr/>
          <a:lstStyle/>
          <a:p>
            <a:r>
              <a:rPr lang="en-US" dirty="0"/>
              <a:t>Big data</a:t>
            </a:r>
          </a:p>
        </p:txBody>
      </p:sp>
      <p:sp>
        <p:nvSpPr>
          <p:cNvPr id="3" name="Content Placeholder 2">
            <a:extLst>
              <a:ext uri="{FF2B5EF4-FFF2-40B4-BE49-F238E27FC236}">
                <a16:creationId xmlns:a16="http://schemas.microsoft.com/office/drawing/2014/main" xmlns="" id="{6F5DD40E-2A4C-B51D-60F0-4965BECBED5C}"/>
              </a:ext>
            </a:extLst>
          </p:cNvPr>
          <p:cNvSpPr>
            <a:spLocks noGrp="1"/>
          </p:cNvSpPr>
          <p:nvPr>
            <p:ph idx="1"/>
          </p:nvPr>
        </p:nvSpPr>
        <p:spPr>
          <a:xfrm>
            <a:off x="612648" y="1842008"/>
            <a:ext cx="11172952" cy="4634992"/>
          </a:xfrm>
        </p:spPr>
        <p:txBody>
          <a:bodyPr>
            <a:noAutofit/>
          </a:bodyPr>
          <a:lstStyle/>
          <a:p>
            <a:pPr marL="482600" indent="-342900" algn="just">
              <a:spcBef>
                <a:spcPts val="0"/>
              </a:spcBef>
              <a:buClr>
                <a:srgbClr val="C00000"/>
              </a:buClr>
              <a:buSzPts val="1400"/>
            </a:pPr>
            <a:r>
              <a:rPr lang="en-US" sz="2400" dirty="0" smtClean="0"/>
              <a:t>The </a:t>
            </a:r>
            <a:r>
              <a:rPr lang="en-US" sz="2400" dirty="0"/>
              <a:t>term Big Data is referred to as</a:t>
            </a:r>
            <a:r>
              <a:rPr lang="en-US" sz="2400" b="1" dirty="0"/>
              <a:t> large amount of complex and unprocessed data</a:t>
            </a:r>
            <a:r>
              <a:rPr lang="en-US" sz="2400" dirty="0"/>
              <a:t>. Now a day's companies use Big Data to make business more informative and allows to take business decisions by enabling data scientists, analytical modelers and other professionals to </a:t>
            </a:r>
            <a:r>
              <a:rPr lang="en-US" sz="2400" dirty="0" err="1"/>
              <a:t>analyse</a:t>
            </a:r>
            <a:r>
              <a:rPr lang="en-US" sz="2400" dirty="0"/>
              <a:t> large volume of transactional data.</a:t>
            </a:r>
            <a:endParaRPr lang="en-US" sz="2400" dirty="0">
              <a:solidFill>
                <a:srgbClr val="000000"/>
              </a:solidFill>
              <a:ea typeface="Arial"/>
              <a:cs typeface="Arial"/>
              <a:sym typeface="Arial"/>
            </a:endParaRPr>
          </a:p>
          <a:p>
            <a:pPr marL="482600" indent="-342900" algn="just">
              <a:spcBef>
                <a:spcPts val="0"/>
              </a:spcBef>
              <a:buClr>
                <a:srgbClr val="C00000"/>
              </a:buClr>
              <a:buSzPts val="1400"/>
            </a:pPr>
            <a:r>
              <a:rPr lang="en-US" sz="2400" dirty="0" smtClean="0">
                <a:solidFill>
                  <a:srgbClr val="000000"/>
                </a:solidFill>
                <a:ea typeface="Arial"/>
                <a:cs typeface="Arial"/>
                <a:sym typeface="Arial"/>
              </a:rPr>
              <a:t>Thus, big data </a:t>
            </a:r>
            <a:r>
              <a:rPr lang="en-US" sz="2400" dirty="0">
                <a:solidFill>
                  <a:srgbClr val="000000"/>
                </a:solidFill>
                <a:ea typeface="Arial"/>
                <a:cs typeface="Arial"/>
                <a:sym typeface="Arial"/>
              </a:rPr>
              <a:t>are data sets that are too large to be managed by conventional data-processing technologies, requiring the development of new techniques and tools for data storage, processing and transmission. </a:t>
            </a:r>
          </a:p>
          <a:p>
            <a:pPr marL="482600" indent="-342900" algn="just">
              <a:spcBef>
                <a:spcPts val="0"/>
              </a:spcBef>
              <a:buClr>
                <a:srgbClr val="C00000"/>
              </a:buClr>
              <a:buSzPts val="1400"/>
            </a:pPr>
            <a:r>
              <a:rPr lang="en-US" sz="2400" dirty="0" smtClean="0">
                <a:solidFill>
                  <a:srgbClr val="000000"/>
                </a:solidFill>
                <a:ea typeface="Arial"/>
                <a:cs typeface="Arial"/>
                <a:sym typeface="Arial"/>
              </a:rPr>
              <a:t>Big </a:t>
            </a:r>
            <a:r>
              <a:rPr lang="en-US" sz="2400" dirty="0">
                <a:solidFill>
                  <a:srgbClr val="000000"/>
                </a:solidFill>
                <a:ea typeface="Arial"/>
                <a:cs typeface="Arial"/>
                <a:sym typeface="Arial"/>
              </a:rPr>
              <a:t>Data has become a popular term to describe the exponential growth, availability, and use of information, both structured and </a:t>
            </a:r>
            <a:r>
              <a:rPr lang="en-US" sz="2400" dirty="0">
                <a:solidFill>
                  <a:srgbClr val="000000"/>
                </a:solidFill>
                <a:ea typeface="Arial"/>
                <a:cs typeface="Arial"/>
                <a:sym typeface="Arial"/>
              </a:rPr>
              <a:t>unstructured. It provides a computing environment, not only for analytics, but also for other data processing </a:t>
            </a:r>
            <a:r>
              <a:rPr lang="en-US" sz="2400" dirty="0" smtClean="0">
                <a:solidFill>
                  <a:srgbClr val="000000"/>
                </a:solidFill>
                <a:ea typeface="Arial"/>
                <a:cs typeface="Arial"/>
                <a:sym typeface="Arial"/>
              </a:rPr>
              <a:t>tasks</a:t>
            </a:r>
            <a:endParaRPr lang="en-US" sz="2400" dirty="0">
              <a:solidFill>
                <a:srgbClr val="000000"/>
              </a:solidFill>
              <a:ea typeface="Arial"/>
              <a:cs typeface="Arial"/>
              <a:sym typeface="Arial"/>
            </a:endParaRPr>
          </a:p>
          <a:p>
            <a:pPr marL="482600" lvl="0" indent="-342900" algn="just" rtl="0">
              <a:spcBef>
                <a:spcPts val="0"/>
              </a:spcBef>
              <a:spcAft>
                <a:spcPts val="0"/>
              </a:spcAft>
              <a:buClr>
                <a:srgbClr val="C00000"/>
              </a:buClr>
              <a:buSzPts val="1400"/>
            </a:pPr>
            <a:r>
              <a:rPr lang="en-US" sz="2400" dirty="0">
                <a:solidFill>
                  <a:srgbClr val="000000"/>
                </a:solidFill>
                <a:ea typeface="Arial"/>
                <a:cs typeface="Arial"/>
                <a:sym typeface="Arial"/>
              </a:rPr>
              <a:t>The tools: MapReduce, Hadoop, Spark, </a:t>
            </a:r>
            <a:r>
              <a:rPr lang="en-US" sz="2400" dirty="0" smtClean="0">
                <a:solidFill>
                  <a:srgbClr val="000000"/>
                </a:solidFill>
                <a:ea typeface="Arial"/>
                <a:cs typeface="Arial"/>
                <a:sym typeface="Arial"/>
              </a:rPr>
              <a:t>Storm.</a:t>
            </a:r>
            <a:endParaRPr lang="en-US" sz="2400" dirty="0">
              <a:solidFill>
                <a:srgbClr val="000000"/>
              </a:solidFill>
              <a:ea typeface="Arial"/>
              <a:cs typeface="Arial"/>
              <a:sym typeface="Arial"/>
            </a:endParaRPr>
          </a:p>
        </p:txBody>
      </p:sp>
    </p:spTree>
    <p:extLst>
      <p:ext uri="{BB962C8B-B14F-4D97-AF65-F5344CB8AC3E}">
        <p14:creationId xmlns:p14="http://schemas.microsoft.com/office/powerpoint/2010/main" val="4583089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Google Shape;145;p26">
            <a:extLst>
              <a:ext uri="{FF2B5EF4-FFF2-40B4-BE49-F238E27FC236}">
                <a16:creationId xmlns:a16="http://schemas.microsoft.com/office/drawing/2014/main" xmlns="" id="{A7FD395E-CCB7-D478-52A2-510966C11607}"/>
              </a:ext>
            </a:extLst>
          </p:cNvPr>
          <p:cNvPicPr preferRelativeResize="0"/>
          <p:nvPr/>
        </p:nvPicPr>
        <p:blipFill>
          <a:blip r:embed="rId2">
            <a:alphaModFix/>
          </a:blip>
          <a:stretch>
            <a:fillRect/>
          </a:stretch>
        </p:blipFill>
        <p:spPr>
          <a:xfrm>
            <a:off x="724395" y="550902"/>
            <a:ext cx="10580914" cy="5849897"/>
          </a:xfrm>
          <a:prstGeom prst="rect">
            <a:avLst/>
          </a:prstGeom>
          <a:noFill/>
          <a:ln>
            <a:noFill/>
          </a:ln>
        </p:spPr>
      </p:pic>
    </p:spTree>
    <p:extLst>
      <p:ext uri="{BB962C8B-B14F-4D97-AF65-F5344CB8AC3E}">
        <p14:creationId xmlns:p14="http://schemas.microsoft.com/office/powerpoint/2010/main" val="246348341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5673C14-F996-C11A-8B87-D1D18E7CAC68}"/>
              </a:ext>
            </a:extLst>
          </p:cNvPr>
          <p:cNvSpPr>
            <a:spLocks noGrp="1"/>
          </p:cNvSpPr>
          <p:nvPr>
            <p:ph type="title"/>
          </p:nvPr>
        </p:nvSpPr>
        <p:spPr/>
        <p:txBody>
          <a:bodyPr/>
          <a:lstStyle/>
          <a:p>
            <a:r>
              <a:rPr lang="en-US" dirty="0"/>
              <a:t>5 v’s of big data</a:t>
            </a:r>
          </a:p>
        </p:txBody>
      </p:sp>
      <p:sp>
        <p:nvSpPr>
          <p:cNvPr id="3" name="Content Placeholder 2">
            <a:extLst>
              <a:ext uri="{FF2B5EF4-FFF2-40B4-BE49-F238E27FC236}">
                <a16:creationId xmlns:a16="http://schemas.microsoft.com/office/drawing/2014/main" xmlns="" id="{3A5CC7D8-6E4A-31ED-8CF6-F826B24840DE}"/>
              </a:ext>
            </a:extLst>
          </p:cNvPr>
          <p:cNvSpPr>
            <a:spLocks noGrp="1"/>
          </p:cNvSpPr>
          <p:nvPr>
            <p:ph idx="1"/>
          </p:nvPr>
        </p:nvSpPr>
        <p:spPr>
          <a:xfrm>
            <a:off x="1451579" y="2015732"/>
            <a:ext cx="9603275" cy="4202188"/>
          </a:xfrm>
        </p:spPr>
        <p:txBody>
          <a:bodyPr>
            <a:noAutofit/>
          </a:bodyPr>
          <a:lstStyle/>
          <a:p>
            <a:pPr algn="just"/>
            <a:r>
              <a:rPr lang="en-US" sz="1700" dirty="0">
                <a:latin typeface="Arial" panose="020B0604020202020204" pitchFamily="34" charset="0"/>
                <a:cs typeface="Arial" panose="020B0604020202020204" pitchFamily="34" charset="0"/>
              </a:rPr>
              <a:t>Volume : The name ‘Big Data’ itself is related to a size which is enormous. Volume is a huge amount of data. To determine the value of data, size of data plays a very crucial role. If the volume of data is very large then it is actually considered as a ‘Big Data’. This means whether a particular data can actually be considered as a Big Data or not, is dependent upon the volume of data</a:t>
            </a:r>
          </a:p>
          <a:p>
            <a:pPr algn="just">
              <a:spcBef>
                <a:spcPts val="1200"/>
              </a:spcBef>
            </a:pPr>
            <a:r>
              <a:rPr lang="en-US" sz="1700" dirty="0">
                <a:latin typeface="Arial" panose="020B0604020202020204" pitchFamily="34" charset="0"/>
                <a:cs typeface="Arial" panose="020B0604020202020204" pitchFamily="34" charset="0"/>
              </a:rPr>
              <a:t>Variety: Data today come in all types of formats ranging from traditional databases to hierarchical data stores created by the end users and OLAP systems. It refers to nature of data that is structured, and unstructured data.</a:t>
            </a:r>
          </a:p>
          <a:p>
            <a:pPr algn="just">
              <a:spcBef>
                <a:spcPts val="1200"/>
              </a:spcBef>
              <a:spcAft>
                <a:spcPts val="1200"/>
              </a:spcAft>
            </a:pPr>
            <a:r>
              <a:rPr lang="en-US" sz="1700" dirty="0">
                <a:latin typeface="Arial" panose="020B0604020202020204" pitchFamily="34" charset="0"/>
                <a:cs typeface="Arial" panose="020B0604020202020204" pitchFamily="34" charset="0"/>
              </a:rPr>
              <a:t>Velocity: Velocity means both how fast data is being produced and how fast the data must be processed (i.e., captured, stored, and analyzed) to meet the need or demand (Gartner).</a:t>
            </a:r>
            <a:r>
              <a:rPr lang="en-US" sz="1700" b="0" i="0" dirty="0">
                <a:solidFill>
                  <a:srgbClr val="FFFFFF"/>
                </a:solidFill>
                <a:effectLst/>
                <a:latin typeface="urw-din"/>
              </a:rPr>
              <a:t> </a:t>
            </a:r>
            <a:r>
              <a:rPr lang="en-US" sz="1700" b="0" i="0" dirty="0">
                <a:effectLst/>
                <a:latin typeface="Arial" panose="020B0604020202020204" pitchFamily="34" charset="0"/>
                <a:cs typeface="Arial" panose="020B0604020202020204" pitchFamily="34" charset="0"/>
              </a:rPr>
              <a:t>in Big Data velocity data flows in from sources like machines, networks, social media, mobile phones etc.</a:t>
            </a:r>
            <a:endParaRPr lang="en-US" sz="1700" dirty="0"/>
          </a:p>
        </p:txBody>
      </p:sp>
    </p:spTree>
    <p:extLst>
      <p:ext uri="{BB962C8B-B14F-4D97-AF65-F5344CB8AC3E}">
        <p14:creationId xmlns:p14="http://schemas.microsoft.com/office/powerpoint/2010/main" val="377376658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61A49DD9-E11E-CB70-505F-CFC0EC92D407}"/>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xmlns="" id="{2C928216-58FA-5C05-6337-8D7533958161}"/>
              </a:ext>
            </a:extLst>
          </p:cNvPr>
          <p:cNvSpPr>
            <a:spLocks noGrp="1"/>
          </p:cNvSpPr>
          <p:nvPr>
            <p:ph idx="1"/>
          </p:nvPr>
        </p:nvSpPr>
        <p:spPr/>
        <p:txBody>
          <a:bodyPr/>
          <a:lstStyle/>
          <a:p>
            <a:pPr algn="just"/>
            <a:r>
              <a:rPr lang="en-US" dirty="0">
                <a:latin typeface="Arial" panose="020B0604020202020204" pitchFamily="34" charset="0"/>
                <a:cs typeface="Arial" panose="020B0604020202020204" pitchFamily="34" charset="0"/>
              </a:rPr>
              <a:t>Veracity: </a:t>
            </a:r>
            <a:r>
              <a:rPr lang="en-US" i="0" dirty="0">
                <a:effectLst/>
                <a:latin typeface="Arial" panose="020B0604020202020204" pitchFamily="34" charset="0"/>
                <a:cs typeface="Arial" panose="020B0604020202020204" pitchFamily="34" charset="0"/>
              </a:rPr>
              <a:t>Big Data is also variable because of the multitude of data dimensions resulting from multiple disparate data types and sources. </a:t>
            </a:r>
            <a:r>
              <a:rPr lang="en-US" dirty="0">
                <a:latin typeface="Arial" panose="020B0604020202020204" pitchFamily="34" charset="0"/>
                <a:cs typeface="Arial" panose="020B0604020202020204" pitchFamily="34" charset="0"/>
              </a:rPr>
              <a:t>It refers to conformity to facts: accuracy, quality, truthfulness, or trustworthiness of the data</a:t>
            </a:r>
          </a:p>
          <a:p>
            <a:pPr algn="just"/>
            <a:r>
              <a:rPr lang="en-US" dirty="0">
                <a:latin typeface="Arial" panose="020B0604020202020204" pitchFamily="34" charset="0"/>
                <a:cs typeface="Arial" panose="020B0604020202020204" pitchFamily="34" charset="0"/>
              </a:rPr>
              <a:t>Value : The bulk of Data having no Value is of no good to the company, unless you turn it into something </a:t>
            </a:r>
            <a:r>
              <a:rPr lang="en-US" dirty="0" err="1">
                <a:latin typeface="Arial" panose="020B0604020202020204" pitchFamily="34" charset="0"/>
                <a:cs typeface="Arial" panose="020B0604020202020204" pitchFamily="34" charset="0"/>
              </a:rPr>
              <a:t>useful.Data</a:t>
            </a:r>
            <a:r>
              <a:rPr lang="en-US" dirty="0">
                <a:latin typeface="Arial" panose="020B0604020202020204" pitchFamily="34" charset="0"/>
                <a:cs typeface="Arial" panose="020B0604020202020204" pitchFamily="34" charset="0"/>
              </a:rPr>
              <a:t> in itself is of no use or importance but it needs to be converted into something valuable to extract Information. Hence, you can state that Value! is the most important V of all the 5V’s.</a:t>
            </a:r>
          </a:p>
          <a:p>
            <a:pPr algn="just"/>
            <a:endParaRPr lang="en-US" dirty="0">
              <a:latin typeface="Arial" panose="020B0604020202020204" pitchFamily="34" charset="0"/>
              <a:cs typeface="Arial" panose="020B0604020202020204" pitchFamily="34" charset="0"/>
            </a:endParaRPr>
          </a:p>
          <a:p>
            <a:endParaRPr lang="en-US" dirty="0"/>
          </a:p>
        </p:txBody>
      </p:sp>
    </p:spTree>
    <p:extLst>
      <p:ext uri="{BB962C8B-B14F-4D97-AF65-F5344CB8AC3E}">
        <p14:creationId xmlns:p14="http://schemas.microsoft.com/office/powerpoint/2010/main" val="268716955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See the source imag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56238" y="237226"/>
            <a:ext cx="9971838" cy="626709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88551020"/>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Wood Type">
  <a:themeElements>
    <a:clrScheme name="Wood Type">
      <a:dk1>
        <a:sysClr val="windowText" lastClr="000000"/>
      </a:dk1>
      <a:lt1>
        <a:sysClr val="window" lastClr="FFFFFF"/>
      </a:lt1>
      <a:dk2>
        <a:srgbClr val="696464"/>
      </a:dk2>
      <a:lt2>
        <a:srgbClr val="E9E5DC"/>
      </a:lt2>
      <a:accent1>
        <a:srgbClr val="D34817"/>
      </a:accent1>
      <a:accent2>
        <a:srgbClr val="9B2D1F"/>
      </a:accent2>
      <a:accent3>
        <a:srgbClr val="A28E6A"/>
      </a:accent3>
      <a:accent4>
        <a:srgbClr val="956251"/>
      </a:accent4>
      <a:accent5>
        <a:srgbClr val="918485"/>
      </a:accent5>
      <a:accent6>
        <a:srgbClr val="855D5D"/>
      </a:accent6>
      <a:hlink>
        <a:srgbClr val="CC9900"/>
      </a:hlink>
      <a:folHlink>
        <a:srgbClr val="96A9A9"/>
      </a:folHlink>
    </a:clrScheme>
    <a:fontScheme name="Wood Type">
      <a:majorFont>
        <a:latin typeface="Rockwell Condensed" panose="02060603050405020104"/>
        <a:ea typeface=""/>
        <a:cs typeface=""/>
        <a:font script="Grek" typeface="Cambria"/>
        <a:font script="Cyrl" typeface="Cambria"/>
        <a:font script="Jpan" typeface="HG明朝B"/>
        <a:font script="Hang" typeface="바탕"/>
        <a:font script="Hans" typeface="方正姚体"/>
        <a:font script="Hant" typeface="微軟正黑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Rockwell" panose="02060603020205020403"/>
        <a:ea typeface=""/>
        <a:cs typeface=""/>
        <a:font script="Grek" typeface="Cambria"/>
        <a:font script="Cyrl" typeface="Cambria"/>
        <a:font script="Jpan" typeface="HG明朝B"/>
        <a:font script="Hang" typeface="바탕"/>
        <a:font script="Hans" typeface="方正姚体"/>
        <a:font script="Hant" typeface="標楷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Wood Type">
      <a:fillStyleLst>
        <a:solidFill>
          <a:schemeClr val="phClr"/>
        </a:solidFill>
        <a:blipFill rotWithShape="1">
          <a:blip xmlns:r="http://schemas.openxmlformats.org/officeDocument/2006/relationships" r:embed="rId1">
            <a:duotone>
              <a:schemeClr val="phClr">
                <a:tint val="70000"/>
                <a:shade val="63000"/>
              </a:schemeClr>
              <a:schemeClr val="phClr">
                <a:tint val="10000"/>
                <a:satMod val="150000"/>
              </a:schemeClr>
            </a:duotone>
          </a:blip>
          <a:tile tx="0" ty="0" sx="60000" sy="59000" flip="none" algn="tl"/>
        </a:blipFill>
        <a:blipFill rotWithShape="1">
          <a:blip xmlns:r="http://schemas.openxmlformats.org/officeDocument/2006/relationships" r:embed="rId1">
            <a:duotone>
              <a:schemeClr val="phClr">
                <a:shade val="36000"/>
                <a:satMod val="120000"/>
              </a:schemeClr>
              <a:schemeClr val="phClr">
                <a:tint val="40000"/>
              </a:schemeClr>
            </a:duotone>
          </a:blip>
          <a:tile tx="0" ty="0" sx="60000" sy="59000" flip="none" algn="tl"/>
        </a:blip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softEdge rad="12700"/>
          </a:effectLst>
        </a:effectStyle>
        <a:effectStyle>
          <a:effectLst>
            <a:outerShdw blurRad="50800" dist="19050" dir="5400000" algn="tl" rotWithShape="0">
              <a:srgbClr val="000000">
                <a:alpha val="60000"/>
              </a:srgbClr>
            </a:outerShdw>
            <a:softEdge rad="12700"/>
          </a:effectLst>
        </a:effectStyle>
      </a:effectStyleLst>
      <a:bgFillStyleLst>
        <a:solidFill>
          <a:schemeClr val="phClr"/>
        </a:solidFill>
        <a:solidFill>
          <a:schemeClr val="phClr">
            <a:shade val="97000"/>
            <a:satMod val="150000"/>
          </a:schemeClr>
        </a:solidFill>
        <a:blipFill rotWithShape="1">
          <a:blip xmlns:r="http://schemas.openxmlformats.org/officeDocument/2006/relationships" r:embed="rId1">
            <a:duotone>
              <a:schemeClr val="phClr">
                <a:tint val="75000"/>
                <a:shade val="58000"/>
                <a:satMod val="120000"/>
              </a:schemeClr>
              <a:schemeClr val="phClr">
                <a:tint val="50000"/>
                <a:shade val="96000"/>
              </a:schemeClr>
            </a:duotone>
          </a:blip>
          <a:tile tx="0" ty="0" sx="100000" sy="100000" flip="none" algn="tl"/>
        </a:blipFill>
      </a:bgFillStyleLst>
    </a:fmtScheme>
  </a:themeElements>
  <a:objectDefaults/>
  <a:extraClrSchemeLst/>
  <a:extLst>
    <a:ext uri="{05A4C25C-085E-4340-85A3-A5531E510DB2}">
      <thm15:themeFamily xmlns:thm15="http://schemas.microsoft.com/office/thememl/2012/main" name="Wood Type" id="{7ACABC62-BF99-48CF-A9DC-4DB89C7B13DC}" vid="{142A1326-48AB-42A9-8428-CB14AA30176D}"/>
    </a:ext>
  </a:extLst>
</a:theme>
</file>

<file path=docProps/app.xml><?xml version="1.0" encoding="utf-8"?>
<Properties xmlns="http://schemas.openxmlformats.org/officeDocument/2006/extended-properties" xmlns:vt="http://schemas.openxmlformats.org/officeDocument/2006/docPropsVTypes">
  <Template>TM03090434[[fn=Wood Type]]</Template>
  <TotalTime>68</TotalTime>
  <Words>1006</Words>
  <Application>Microsoft Office PowerPoint</Application>
  <PresentationFormat>Widescreen</PresentationFormat>
  <Paragraphs>42</Paragraphs>
  <Slides>20</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20</vt:i4>
      </vt:variant>
    </vt:vector>
  </HeadingPairs>
  <TitlesOfParts>
    <vt:vector size="26" baseType="lpstr">
      <vt:lpstr>Arial</vt:lpstr>
      <vt:lpstr>Rockwell</vt:lpstr>
      <vt:lpstr>Rockwell Condensed</vt:lpstr>
      <vt:lpstr>urw-din</vt:lpstr>
      <vt:lpstr>Wingdings</vt:lpstr>
      <vt:lpstr>Wood Type</vt:lpstr>
      <vt:lpstr>Introduction to Big Data Implication</vt:lpstr>
      <vt:lpstr>What is Data?</vt:lpstr>
      <vt:lpstr>Kind of Data </vt:lpstr>
      <vt:lpstr>PowerPoint Presentation</vt:lpstr>
      <vt:lpstr>Big data</vt:lpstr>
      <vt:lpstr>PowerPoint Presentation</vt:lpstr>
      <vt:lpstr>5 v’s of big data</vt:lpstr>
      <vt:lpstr>PowerPoint Presentation</vt:lpstr>
      <vt:lpstr>PowerPoint Presentation</vt:lpstr>
      <vt:lpstr>Mckinsey’s report</vt:lpstr>
      <vt:lpstr>THUS…</vt:lpstr>
      <vt:lpstr>limitations</vt:lpstr>
      <vt:lpstr>PowerPoint Presentation</vt:lpstr>
      <vt:lpstr>PowerPoint Presentation</vt:lpstr>
      <vt:lpstr>THE EFFECT of big data</vt:lpstr>
      <vt:lpstr>Negative impacts</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Introduction to Big Data Implication</dc:title>
  <dc:creator>Fahdi lubis</dc:creator>
  <cp:lastModifiedBy>Muharman Lubis</cp:lastModifiedBy>
  <cp:revision>11</cp:revision>
  <dcterms:created xsi:type="dcterms:W3CDTF">2022-10-03T11:20:46Z</dcterms:created>
  <dcterms:modified xsi:type="dcterms:W3CDTF">2022-10-06T05:07:14Z</dcterms:modified>
</cp:coreProperties>
</file>