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14"/>
  </p:notesMasterIdLst>
  <p:sldIdLst>
    <p:sldId id="400" r:id="rId2"/>
    <p:sldId id="402" r:id="rId3"/>
    <p:sldId id="515" r:id="rId4"/>
    <p:sldId id="506" r:id="rId5"/>
    <p:sldId id="519" r:id="rId6"/>
    <p:sldId id="520" r:id="rId7"/>
    <p:sldId id="521" r:id="rId8"/>
    <p:sldId id="522" r:id="rId9"/>
    <p:sldId id="507" r:id="rId10"/>
    <p:sldId id="517" r:id="rId11"/>
    <p:sldId id="518" r:id="rId12"/>
    <p:sldId id="50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52"/>
    <a:srgbClr val="D4D6D6"/>
    <a:srgbClr val="566579"/>
    <a:srgbClr val="9AA3AF"/>
    <a:srgbClr val="7F7F7F"/>
    <a:srgbClr val="0070C0"/>
    <a:srgbClr val="339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1142" autoAdjust="0"/>
  </p:normalViewPr>
  <p:slideViewPr>
    <p:cSldViewPr snapToGrid="0">
      <p:cViewPr varScale="1">
        <p:scale>
          <a:sx n="83" d="100"/>
          <a:sy n="83" d="100"/>
        </p:scale>
        <p:origin x="966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https://www.pexels.com/photo/person-holding-lighted-firecracker-288478/</a:t>
            </a:r>
          </a:p>
          <a:p>
            <a:pPr marL="139700" indent="0">
              <a:buNone/>
            </a:pPr>
            <a:r>
              <a:rPr lang="en-ID"/>
              <a:t>https</a:t>
            </a:r>
            <a:r>
              <a:rPr lang="en-ID" dirty="0"/>
              <a:t>://pkkmdikti.kemdikbud.go.id/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5A695-C1CD-4F57-A8D6-E3EB546956D0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7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351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1840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c4147e5ba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c4147e5ba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3828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404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401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Blank nodes (anon resources)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434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2663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125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checkpoint!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792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748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34300" y="4733625"/>
            <a:ext cx="3642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3F3F3"/>
                </a:solidFill>
              </a:defRPr>
            </a:lvl1pPr>
            <a:lvl2pPr lvl="1" rtl="0">
              <a:buNone/>
              <a:defRPr sz="900">
                <a:solidFill>
                  <a:srgbClr val="F3F3F3"/>
                </a:solidFill>
              </a:defRPr>
            </a:lvl2pPr>
            <a:lvl3pPr lvl="2" rtl="0">
              <a:buNone/>
              <a:defRPr sz="900">
                <a:solidFill>
                  <a:srgbClr val="F3F3F3"/>
                </a:solidFill>
              </a:defRPr>
            </a:lvl3pPr>
            <a:lvl4pPr lvl="3" rtl="0">
              <a:buNone/>
              <a:defRPr sz="900">
                <a:solidFill>
                  <a:srgbClr val="F3F3F3"/>
                </a:solidFill>
              </a:defRPr>
            </a:lvl4pPr>
            <a:lvl5pPr lvl="4" rtl="0">
              <a:buNone/>
              <a:defRPr sz="900">
                <a:solidFill>
                  <a:srgbClr val="F3F3F3"/>
                </a:solidFill>
              </a:defRPr>
            </a:lvl5pPr>
            <a:lvl6pPr lvl="5" rtl="0">
              <a:buNone/>
              <a:defRPr sz="900">
                <a:solidFill>
                  <a:srgbClr val="F3F3F3"/>
                </a:solidFill>
              </a:defRPr>
            </a:lvl6pPr>
            <a:lvl7pPr lvl="6" rtl="0">
              <a:buNone/>
              <a:defRPr sz="900">
                <a:solidFill>
                  <a:srgbClr val="F3F3F3"/>
                </a:solidFill>
              </a:defRPr>
            </a:lvl7pPr>
            <a:lvl8pPr lvl="7" rtl="0">
              <a:buNone/>
              <a:defRPr sz="900">
                <a:solidFill>
                  <a:srgbClr val="F3F3F3"/>
                </a:solidFill>
              </a:defRPr>
            </a:lvl8pPr>
            <a:lvl9pPr lvl="8" rtl="0">
              <a:buNone/>
              <a:defRPr sz="900">
                <a:solidFill>
                  <a:srgbClr val="F3F3F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3;p4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494142" y="4685183"/>
            <a:ext cx="4155716" cy="22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C6C5C5"/>
                </a:solidFill>
              </a:rPr>
              <a:t>Dasar-Dasar </a:t>
            </a:r>
            <a:r>
              <a:rPr lang="en-GB" sz="900" dirty="0" err="1">
                <a:solidFill>
                  <a:srgbClr val="C6C5C5"/>
                </a:solidFill>
              </a:rPr>
              <a:t>Pemrograman</a:t>
            </a:r>
            <a:r>
              <a:rPr lang="en-GB" sz="900" dirty="0">
                <a:solidFill>
                  <a:srgbClr val="C6C5C5"/>
                </a:solidFill>
              </a:rPr>
              <a:t> 1 | Fariz Darari | Fakultas Ilmu Komputer - UI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" name="Google Shape;41;p6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34300" y="4736375"/>
            <a:ext cx="3798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FFFFF"/>
                </a:solidFill>
                <a:latin typeface="Abadi" panose="020B0604020104020204" pitchFamily="34" charset="0"/>
              </a:defRPr>
            </a:lvl1pPr>
            <a:lvl2pPr lvl="1" rtl="0">
              <a:buNone/>
              <a:defRPr sz="900">
                <a:solidFill>
                  <a:srgbClr val="FFFFFF"/>
                </a:solidFill>
              </a:defRPr>
            </a:lvl2pPr>
            <a:lvl3pPr lvl="2" rtl="0">
              <a:buNone/>
              <a:defRPr sz="900">
                <a:solidFill>
                  <a:srgbClr val="FFFFFF"/>
                </a:solidFill>
              </a:defRPr>
            </a:lvl3pPr>
            <a:lvl4pPr lvl="3" rtl="0">
              <a:buNone/>
              <a:defRPr sz="900">
                <a:solidFill>
                  <a:srgbClr val="FFFFFF"/>
                </a:solidFill>
              </a:defRPr>
            </a:lvl4pPr>
            <a:lvl5pPr lvl="4" rtl="0">
              <a:buNone/>
              <a:defRPr sz="900">
                <a:solidFill>
                  <a:srgbClr val="FFFFFF"/>
                </a:solidFill>
              </a:defRPr>
            </a:lvl5pPr>
            <a:lvl6pPr lvl="5" rtl="0">
              <a:buNone/>
              <a:defRPr sz="900">
                <a:solidFill>
                  <a:srgbClr val="FFFFFF"/>
                </a:solidFill>
              </a:defRPr>
            </a:lvl6pPr>
            <a:lvl7pPr lvl="6" rtl="0">
              <a:buNone/>
              <a:defRPr sz="900">
                <a:solidFill>
                  <a:srgbClr val="FFFFFF"/>
                </a:solidFill>
              </a:defRPr>
            </a:lvl7pPr>
            <a:lvl8pPr lvl="7" rtl="0">
              <a:buNone/>
              <a:defRPr sz="900">
                <a:solidFill>
                  <a:srgbClr val="FFFFFF"/>
                </a:solidFill>
              </a:defRPr>
            </a:lvl8pPr>
            <a:lvl9pPr lvl="8" rtl="0">
              <a:buNone/>
              <a:defRPr sz="900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5" name="Google Shape;45;p6"/>
          <p:cNvSpPr txBox="1"/>
          <p:nvPr/>
        </p:nvSpPr>
        <p:spPr>
          <a:xfrm>
            <a:off x="1800808" y="4685183"/>
            <a:ext cx="5542386" cy="2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C6C5C5"/>
                </a:solidFill>
              </a:rPr>
              <a:t>Jejaring Semantik (Knowledge Graphs) | </a:t>
            </a:r>
            <a:r>
              <a:rPr lang="en-GB" sz="900">
                <a:solidFill>
                  <a:srgbClr val="C6C5C5"/>
                </a:solidFill>
              </a:rPr>
              <a:t>Fariz Darari, Ph.D. </a:t>
            </a:r>
            <a:r>
              <a:rPr lang="en-GB" sz="900" dirty="0">
                <a:solidFill>
                  <a:srgbClr val="C6C5C5"/>
                </a:solidFill>
              </a:rPr>
              <a:t>| Fakultas Ilmu Komputer - UI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dk2"/>
                </a:solidFill>
              </a:defRPr>
            </a:lvl1pPr>
            <a:lvl2pPr lvl="1" algn="ctr">
              <a:buNone/>
              <a:defRPr sz="1000">
                <a:solidFill>
                  <a:schemeClr val="dk2"/>
                </a:solidFill>
              </a:defRPr>
            </a:lvl2pPr>
            <a:lvl3pPr lvl="2" algn="ctr">
              <a:buNone/>
              <a:defRPr sz="1000">
                <a:solidFill>
                  <a:schemeClr val="dk2"/>
                </a:solidFill>
              </a:defRPr>
            </a:lvl3pPr>
            <a:lvl4pPr lvl="3" algn="ctr">
              <a:buNone/>
              <a:defRPr sz="1000">
                <a:solidFill>
                  <a:schemeClr val="dk2"/>
                </a:solidFill>
              </a:defRPr>
            </a:lvl4pPr>
            <a:lvl5pPr lvl="4" algn="ctr">
              <a:buNone/>
              <a:defRPr sz="1000">
                <a:solidFill>
                  <a:schemeClr val="dk2"/>
                </a:solidFill>
              </a:defRPr>
            </a:lvl5pPr>
            <a:lvl6pPr lvl="5" algn="ctr">
              <a:buNone/>
              <a:defRPr sz="1000">
                <a:solidFill>
                  <a:schemeClr val="dk2"/>
                </a:solidFill>
              </a:defRPr>
            </a:lvl6pPr>
            <a:lvl7pPr lvl="6" algn="ctr">
              <a:buNone/>
              <a:defRPr sz="1000">
                <a:solidFill>
                  <a:schemeClr val="dk2"/>
                </a:solidFill>
              </a:defRPr>
            </a:lvl7pPr>
            <a:lvl8pPr lvl="7" algn="ctr">
              <a:buNone/>
              <a:defRPr sz="1000">
                <a:solidFill>
                  <a:schemeClr val="dk2"/>
                </a:solidFill>
              </a:defRPr>
            </a:lvl8pPr>
            <a:lvl9pPr lvl="8" algn="ct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Holding Lighted Firecracker">
            <a:extLst>
              <a:ext uri="{FF2B5EF4-FFF2-40B4-BE49-F238E27FC236}">
                <a16:creationId xmlns:a16="http://schemas.microsoft.com/office/drawing/2014/main" id="{9C25D6A4-C580-4F89-B15E-9A2CA26F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-856357"/>
            <a:ext cx="9141618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108E08-A584-4DE4-B5BF-19E4728F4416}"/>
              </a:ext>
            </a:extLst>
          </p:cNvPr>
          <p:cNvSpPr/>
          <p:nvPr/>
        </p:nvSpPr>
        <p:spPr>
          <a:xfrm>
            <a:off x="-1191" y="2233101"/>
            <a:ext cx="9144000" cy="109214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940A12-EA75-4580-BA45-CD4E1CC661D8}"/>
              </a:ext>
            </a:extLst>
          </p:cNvPr>
          <p:cNvSpPr txBox="1">
            <a:spLocks/>
          </p:cNvSpPr>
          <p:nvPr/>
        </p:nvSpPr>
        <p:spPr>
          <a:xfrm>
            <a:off x="1143000" y="2464456"/>
            <a:ext cx="6858000" cy="5222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200" b="0">
                <a:solidFill>
                  <a:schemeClr val="bg1"/>
                </a:solidFill>
                <a:latin typeface="Abadi" panose="020B0604020104020204" pitchFamily="34" charset="0"/>
              </a:rPr>
              <a:t>SPARQL</a:t>
            </a:r>
            <a:endParaRPr lang="en-ID" sz="3200" b="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D015F-8965-4522-97F1-0B572C8D455D}"/>
              </a:ext>
            </a:extLst>
          </p:cNvPr>
          <p:cNvSpPr/>
          <p:nvPr/>
        </p:nvSpPr>
        <p:spPr>
          <a:xfrm>
            <a:off x="-3573" y="2970949"/>
            <a:ext cx="9144000" cy="35429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3CC01D8-7984-4599-81E6-DC9A0B22F6FD}"/>
              </a:ext>
            </a:extLst>
          </p:cNvPr>
          <p:cNvSpPr txBox="1">
            <a:spLocks/>
          </p:cNvSpPr>
          <p:nvPr/>
        </p:nvSpPr>
        <p:spPr>
          <a:xfrm>
            <a:off x="1143000" y="2237609"/>
            <a:ext cx="6858000" cy="354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CSCE604131 | Jejaring Semantik (Knowledge Graphs)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95B7EAD-0F6B-44D4-BD5E-9CBCC34659D8}"/>
              </a:ext>
            </a:extLst>
          </p:cNvPr>
          <p:cNvSpPr txBox="1">
            <a:spLocks/>
          </p:cNvSpPr>
          <p:nvPr/>
        </p:nvSpPr>
        <p:spPr>
          <a:xfrm>
            <a:off x="1143000" y="2977115"/>
            <a:ext cx="6858000" cy="7326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Fariz Darari, Ph.D.</a:t>
            </a:r>
            <a:endParaRPr lang="en-ID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3A176A-DB3D-4FEE-BE33-26A59AF88B4E}"/>
              </a:ext>
            </a:extLst>
          </p:cNvPr>
          <p:cNvGrpSpPr/>
          <p:nvPr/>
        </p:nvGrpSpPr>
        <p:grpSpPr>
          <a:xfrm>
            <a:off x="2654921" y="471498"/>
            <a:ext cx="3834158" cy="756000"/>
            <a:chOff x="2457467" y="471498"/>
            <a:chExt cx="3834158" cy="756000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767A0B7-C003-4640-86A0-B551D5AC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386" y="471498"/>
              <a:ext cx="1744239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3C2D02-2EC2-468D-9D5C-DBD792FF1269}"/>
                </a:ext>
              </a:extLst>
            </p:cNvPr>
            <p:cNvSpPr/>
            <p:nvPr/>
          </p:nvSpPr>
          <p:spPr>
            <a:xfrm>
              <a:off x="2457467" y="486288"/>
              <a:ext cx="2009757" cy="71118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2C11F0D-6E3E-43EF-8CE1-BD14ADBB0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812" y="527164"/>
              <a:ext cx="1180180" cy="62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">
              <a:extLst>
                <a:ext uri="{FF2B5EF4-FFF2-40B4-BE49-F238E27FC236}">
                  <a16:creationId xmlns:a16="http://schemas.microsoft.com/office/drawing/2014/main" id="{751A9942-4AF1-4641-BBF4-2E059690A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468" y="486287"/>
              <a:ext cx="711182" cy="71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616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Components (cont.)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sp>
        <p:nvSpPr>
          <p:cNvPr id="7" name="Google Shape;252;p33">
            <a:extLst>
              <a:ext uri="{FF2B5EF4-FFF2-40B4-BE49-F238E27FC236}">
                <a16:creationId xmlns:a16="http://schemas.microsoft.com/office/drawing/2014/main" id="{61BECF87-70F3-41BF-BBD5-9D9C7983D7C2}"/>
              </a:ext>
            </a:extLst>
          </p:cNvPr>
          <p:cNvSpPr txBox="1"/>
          <p:nvPr/>
        </p:nvSpPr>
        <p:spPr>
          <a:xfrm>
            <a:off x="400995" y="841829"/>
            <a:ext cx="8520599" cy="3791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# query: legislation by UK Parliament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# link query: http://bit.ly/2NjRXhE</a:t>
            </a:r>
          </a:p>
          <a:p>
            <a:pPr marL="0" indent="0">
              <a:buNone/>
            </a:pP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# prefixes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PREFIX rdfs: &lt;http://www.w3.org/2000/01/rdf-schema#&gt;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PREFIX wd: &lt;http://www.wikidata.org/entity/&gt;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PREFIX wdt: &lt;http://www.wikidata.org/prop/direct/&gt;</a:t>
            </a:r>
          </a:p>
          <a:p>
            <a:pPr marL="0" indent="0">
              <a:buNone/>
            </a:pP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# result form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SELECT ?lawLabel</a:t>
            </a:r>
          </a:p>
          <a:p>
            <a:pPr marL="0" indent="0">
              <a:buNone/>
            </a:pP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# query pattern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  ?law wdt:P467 wd:Q11010 . # ?law - legislated by - Parliament of the UK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  ?law rdfs:label ?lawLabel .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  FILTER (LANG(?lawLabel) = "en")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pt-BR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# solution modifier</a:t>
            </a:r>
          </a:p>
          <a:p>
            <a:pPr marL="0" indent="0">
              <a:buNone/>
            </a:pPr>
            <a:r>
              <a:rPr lang="pt-BR" sz="1200">
                <a:solidFill>
                  <a:schemeClr val="tx1"/>
                </a:solidFill>
                <a:latin typeface="Consolas" panose="020B0609020204030204" pitchFamily="49" charset="0"/>
              </a:rPr>
              <a:t>LIMIT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D494B-C342-42AD-8469-58D898530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77" y="990600"/>
            <a:ext cx="1522255" cy="1069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213458-F555-4F85-B190-B15F164092BD}"/>
              </a:ext>
            </a:extLst>
          </p:cNvPr>
          <p:cNvSpPr txBox="1"/>
          <p:nvPr/>
        </p:nvSpPr>
        <p:spPr>
          <a:xfrm>
            <a:off x="6103913" y="2138847"/>
            <a:ext cx="258121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ID" sz="1200" i="1">
                <a:latin typeface="Abadi" panose="020B0604020104020204" pitchFamily="34" charset="0"/>
              </a:rPr>
              <a:t>Over the Wikidata knowledge graph,</a:t>
            </a:r>
          </a:p>
          <a:p>
            <a:pPr algn="r"/>
            <a:r>
              <a:rPr lang="en-ID" sz="1200" i="1">
                <a:latin typeface="Abadi" panose="020B0604020104020204" pitchFamily="34" charset="0"/>
              </a:rPr>
              <a:t>give legislation by UK Parliament!</a:t>
            </a:r>
            <a:endParaRPr lang="en-US" sz="1200" i="1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1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Components (cont.)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03DB3-E53D-4EA3-BA36-4739C1712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549" y="917600"/>
            <a:ext cx="4124901" cy="34009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2D4AF38-BDEE-4D50-8827-48F3B04A6BB9}"/>
              </a:ext>
            </a:extLst>
          </p:cNvPr>
          <p:cNvSpPr txBox="1">
            <a:spLocks/>
          </p:cNvSpPr>
          <p:nvPr/>
        </p:nvSpPr>
        <p:spPr>
          <a:xfrm>
            <a:off x="188259" y="4241018"/>
            <a:ext cx="8644041" cy="330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ctr"/>
            <a:r>
              <a:rPr lang="en-ID" sz="2000">
                <a:latin typeface="Abadi" panose="020B0604020104020204" pitchFamily="34" charset="0"/>
              </a:rPr>
              <a:t>. . . . .</a:t>
            </a:r>
            <a:endParaRPr lang="en-ID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1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Brown Happy Birthday Card">
            <a:extLst>
              <a:ext uri="{FF2B5EF4-FFF2-40B4-BE49-F238E27FC236}">
                <a16:creationId xmlns:a16="http://schemas.microsoft.com/office/drawing/2014/main" id="{DC4C035D-B9F4-4605-B5B2-824FA244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568A1F5-907F-4D02-96AB-A730216181DA}"/>
              </a:ext>
            </a:extLst>
          </p:cNvPr>
          <p:cNvGrpSpPr/>
          <p:nvPr/>
        </p:nvGrpSpPr>
        <p:grpSpPr>
          <a:xfrm>
            <a:off x="4425847" y="1705970"/>
            <a:ext cx="3834158" cy="756000"/>
            <a:chOff x="2457467" y="471498"/>
            <a:chExt cx="3834158" cy="756000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F3F8C77D-2D5E-497F-8CA4-9AC5497AF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386" y="471498"/>
              <a:ext cx="1744239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9BD40-0FDF-4B02-81D5-87567F8B530C}"/>
                </a:ext>
              </a:extLst>
            </p:cNvPr>
            <p:cNvSpPr/>
            <p:nvPr/>
          </p:nvSpPr>
          <p:spPr>
            <a:xfrm>
              <a:off x="2457467" y="486288"/>
              <a:ext cx="2009757" cy="71118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E4146EC-A5AF-4DF2-9C62-1E7808844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812" y="527164"/>
              <a:ext cx="1180180" cy="62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435F434C-2609-45DC-B26B-40FBC1AF7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468" y="486287"/>
              <a:ext cx="711182" cy="71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B753448D-BA2D-46EF-8126-7C090284E6CF}"/>
              </a:ext>
            </a:extLst>
          </p:cNvPr>
          <p:cNvSpPr txBox="1"/>
          <p:nvPr/>
        </p:nvSpPr>
        <p:spPr>
          <a:xfrm>
            <a:off x="3899461" y="2777617"/>
            <a:ext cx="5244540" cy="117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>
              <a:lnSpc>
                <a:spcPct val="130000"/>
              </a:lnSpc>
              <a:buClr>
                <a:srgbClr val="999999"/>
              </a:buClr>
              <a:buSzPts val="1000"/>
            </a:pPr>
            <a: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Supported by the Kampus Merdeka grant of</a:t>
            </a:r>
            <a:b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Ministry of Education, Culture, Research, and Technology of</a:t>
            </a:r>
            <a:b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Republic of Indonesia</a:t>
            </a:r>
            <a:br>
              <a:rPr lang="en-ID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  <a:p>
            <a:pPr marL="165100">
              <a:lnSpc>
                <a:spcPct val="130000"/>
              </a:lnSpc>
              <a:buClr>
                <a:srgbClr val="999999"/>
              </a:buClr>
              <a:buSzPts val="1000"/>
            </a:pPr>
            <a: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Copyright</a:t>
            </a:r>
            <a: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cs typeface="Alef" panose="00000500000000000000" pitchFamily="2" charset="-79"/>
              </a:rPr>
              <a:t> ©️</a:t>
            </a:r>
            <a: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2021 </a:t>
            </a:r>
            <a:br>
              <a:rPr lang="en-ID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Faculty </a:t>
            </a:r>
            <a: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of </a:t>
            </a:r>
            <a:r>
              <a:rPr lang="en-ID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Computer Science </a:t>
            </a:r>
            <a:br>
              <a:rPr lang="en-ID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Universitas </a:t>
            </a:r>
            <a:r>
              <a: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Indonesia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0B473BF-C4E0-4A51-B58B-AAEB9321308E}"/>
              </a:ext>
            </a:extLst>
          </p:cNvPr>
          <p:cNvSpPr txBox="1">
            <a:spLocks/>
          </p:cNvSpPr>
          <p:nvPr/>
        </p:nvSpPr>
        <p:spPr>
          <a:xfrm>
            <a:off x="188259" y="1092706"/>
            <a:ext cx="8644041" cy="330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>
              <a:buFont typeface="Arial" panose="020B0604020202020204" pitchFamily="34" charset="0"/>
              <a:buChar char="•"/>
            </a:pPr>
            <a:r>
              <a:rPr lang="en-ID" sz="2000">
                <a:latin typeface="Abadi" panose="020B0604020104020204" pitchFamily="34" charset="0"/>
              </a:rPr>
              <a:t>If RDF captures knowledge, then SPARQL retrieves knowledge, querying knowledge captured by RDF!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ID" sz="2000">
                <a:latin typeface="Abadi" panose="020B0604020104020204" pitchFamily="34" charset="0"/>
              </a:rPr>
              <a:t>Short for: SPARQL Protocol and RDF Query Language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ID" sz="2000">
                <a:latin typeface="Abadi" panose="020B0604020104020204" pitchFamily="34" charset="0"/>
              </a:rPr>
              <a:t>Example: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ID" sz="2000">
              <a:latin typeface="Abadi" panose="020B06040201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09A06B-750A-4315-BA61-FFB91E294531}"/>
              </a:ext>
            </a:extLst>
          </p:cNvPr>
          <p:cNvGrpSpPr/>
          <p:nvPr/>
        </p:nvGrpSpPr>
        <p:grpSpPr>
          <a:xfrm>
            <a:off x="685392" y="2291667"/>
            <a:ext cx="6650832" cy="2356307"/>
            <a:chOff x="384450" y="2442139"/>
            <a:chExt cx="6650832" cy="23563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43F01E-FFC6-4990-A994-DE90CCAD1DEB}"/>
                </a:ext>
              </a:extLst>
            </p:cNvPr>
            <p:cNvSpPr/>
            <p:nvPr/>
          </p:nvSpPr>
          <p:spPr>
            <a:xfrm>
              <a:off x="384450" y="2585420"/>
              <a:ext cx="6247317" cy="13007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ex:   &lt;https://example.org/resource/&gt;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prop: &lt;https://example.org/property/&gt; .</a:t>
              </a:r>
            </a:p>
            <a:p>
              <a:endParaRPr lang="en-ID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ex:matt prop:knows ex:scott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ex:matt prop:twitterAccount &lt;https://twitter.com/mattt7812&gt; .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6CC61B-E252-4AED-9319-CF0C9108E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6957" y="2442139"/>
              <a:ext cx="1278325" cy="25922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1A622C-C4B2-4CC3-B47C-D851788C8EE7}"/>
                </a:ext>
              </a:extLst>
            </p:cNvPr>
            <p:cNvSpPr/>
            <p:nvPr/>
          </p:nvSpPr>
          <p:spPr>
            <a:xfrm>
              <a:off x="384451" y="3988391"/>
              <a:ext cx="6251800" cy="685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SELECT ?friend WHERE {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ex:matt prop:knows ?friend }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420701-9DBE-440A-94CC-12B1D9F0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6957" y="4539246"/>
              <a:ext cx="1246716" cy="259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EDEE43-A69C-4772-BA8A-F50F25A82E3F}"/>
                </a:ext>
              </a:extLst>
            </p:cNvPr>
            <p:cNvSpPr txBox="1"/>
            <p:nvPr/>
          </p:nvSpPr>
          <p:spPr>
            <a:xfrm>
              <a:off x="4572000" y="4196775"/>
              <a:ext cx="2068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i="1">
                  <a:latin typeface="Abadi" panose="020B0604020104020204" pitchFamily="34" charset="0"/>
                </a:rPr>
                <a:t>Who are Matt's friends?</a:t>
              </a:r>
              <a:endParaRPr lang="en-US" i="1">
                <a:latin typeface="Abadi" panose="020B06040201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4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(cont.)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F2E22EA-D2E4-473E-BB64-8E60CE81BD68}"/>
              </a:ext>
            </a:extLst>
          </p:cNvPr>
          <p:cNvGrpSpPr/>
          <p:nvPr/>
        </p:nvGrpSpPr>
        <p:grpSpPr>
          <a:xfrm>
            <a:off x="1448341" y="1441469"/>
            <a:ext cx="6650832" cy="2490777"/>
            <a:chOff x="1448341" y="1534067"/>
            <a:chExt cx="6650832" cy="24907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22BA13-66D0-47CD-A4F1-CDCBB5E04D6F}"/>
                </a:ext>
              </a:extLst>
            </p:cNvPr>
            <p:cNvSpPr/>
            <p:nvPr/>
          </p:nvSpPr>
          <p:spPr>
            <a:xfrm>
              <a:off x="1448341" y="1677348"/>
              <a:ext cx="6247317" cy="13007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ex:   &lt;https://example.org/resource/&gt;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prop: &lt;https://example.org/property/&gt; .</a:t>
              </a:r>
            </a:p>
            <a:p>
              <a:endParaRPr lang="en-ID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ex:matt prop:knows ex:scott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ex:matt prop:twitterAccount &lt;https://twitter.com/mattt7812&gt; .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D7E42C-903B-46BA-A622-CA348EE0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848" y="1534067"/>
              <a:ext cx="1278325" cy="25922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DABD65-B40C-47CE-95B0-C5263BF5EBAD}"/>
                </a:ext>
              </a:extLst>
            </p:cNvPr>
            <p:cNvSpPr/>
            <p:nvPr/>
          </p:nvSpPr>
          <p:spPr>
            <a:xfrm>
              <a:off x="1452824" y="3080319"/>
              <a:ext cx="6247317" cy="9063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SELECT ?twitter WHERE {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?person prop:twitterAccount ?twitter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?person prop:knows ex:scott }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A68AA2-5205-4257-8570-01698AA91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7401" y="3765644"/>
              <a:ext cx="1246716" cy="259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6D9771-824F-4F8D-969C-2B8FBE1DA8E0}"/>
                </a:ext>
              </a:extLst>
            </p:cNvPr>
            <p:cNvSpPr txBox="1"/>
            <p:nvPr/>
          </p:nvSpPr>
          <p:spPr>
            <a:xfrm>
              <a:off x="5358268" y="3114924"/>
              <a:ext cx="2363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D" sz="1200" i="1">
                  <a:latin typeface="Abadi" panose="020B0604020104020204" pitchFamily="34" charset="0"/>
                </a:rPr>
                <a:t>What are the Twitter accounts of </a:t>
              </a:r>
              <a:br>
                <a:rPr lang="en-ID" sz="1200" i="1">
                  <a:latin typeface="Abadi" panose="020B0604020104020204" pitchFamily="34" charset="0"/>
                </a:rPr>
              </a:br>
              <a:r>
                <a:rPr lang="en-ID" sz="1200" i="1">
                  <a:latin typeface="Abadi" panose="020B0604020104020204" pitchFamily="34" charset="0"/>
                </a:rPr>
                <a:t>people knowing Scott?</a:t>
              </a:r>
              <a:endParaRPr lang="en-US" sz="1200" i="1">
                <a:latin typeface="Abadi" panose="020B06040201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43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Documentation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01A46-A666-4920-83A7-EEAB161B4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33" y="825413"/>
            <a:ext cx="7685590" cy="3839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6D9A8-9123-47F5-9F23-6CCC24EAAAD9}"/>
              </a:ext>
            </a:extLst>
          </p:cNvPr>
          <p:cNvSpPr txBox="1"/>
          <p:nvPr/>
        </p:nvSpPr>
        <p:spPr>
          <a:xfrm>
            <a:off x="1695692" y="113090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>
                <a:latin typeface="Abadi" panose="020B0604020104020204" pitchFamily="34" charset="0"/>
              </a:rPr>
              <a:t>https://www.w3.org/TR/sparql11-query/</a:t>
            </a:r>
          </a:p>
        </p:txBody>
      </p:sp>
    </p:spTree>
    <p:extLst>
      <p:ext uri="{BB962C8B-B14F-4D97-AF65-F5344CB8AC3E}">
        <p14:creationId xmlns:p14="http://schemas.microsoft.com/office/powerpoint/2010/main" val="229471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Example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226F62-2CF0-4C68-AF15-C7B2FD72919D}"/>
              </a:ext>
            </a:extLst>
          </p:cNvPr>
          <p:cNvGrpSpPr/>
          <p:nvPr/>
        </p:nvGrpSpPr>
        <p:grpSpPr>
          <a:xfrm>
            <a:off x="1448341" y="743350"/>
            <a:ext cx="6488786" cy="3276584"/>
            <a:chOff x="1448341" y="1148465"/>
            <a:chExt cx="6488786" cy="32765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AAF44C-80CA-4D8A-ABC5-E208A70669D8}"/>
                </a:ext>
              </a:extLst>
            </p:cNvPr>
            <p:cNvSpPr/>
            <p:nvPr/>
          </p:nvSpPr>
          <p:spPr>
            <a:xfrm>
              <a:off x="1448341" y="1295378"/>
              <a:ext cx="6247317" cy="15958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foaf:  &lt;http://xmlns.com/foaf/0.1/&gt; .</a:t>
              </a:r>
            </a:p>
            <a:p>
              <a:endParaRPr lang="en-ID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_:a  foaf:name   "Johnny Lee Outlaw"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_:a  foaf:mbox   &lt;mailto:jlow@example.com&gt;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_:b  foaf:name   "Peter Goodguy"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_:b  foaf:mbox   &lt;mailto:peter@example.org&gt;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_:c  foaf:mbox   &lt;mailto:carol@example.org&gt; .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DFBAB-C19B-4509-AEFE-D5BF6174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8802" y="1148465"/>
              <a:ext cx="1278325" cy="25922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E3C709-12AD-4D15-B1EF-E41B4E932605}"/>
                </a:ext>
              </a:extLst>
            </p:cNvPr>
            <p:cNvSpPr/>
            <p:nvPr/>
          </p:nvSpPr>
          <p:spPr>
            <a:xfrm>
              <a:off x="1448342" y="3080319"/>
              <a:ext cx="6251800" cy="12254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PREFIX foaf:   &lt;http://xmlns.com/foaf/0.1/&gt;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SELECT ?name ?mbox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WHERE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{ ?x foaf:name ?name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  ?x foaf:mbox ?mbox }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749BC7-F24A-47D9-B52B-046813CE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0411" y="4165849"/>
              <a:ext cx="1246716" cy="2592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2C69A73-690A-4C35-BA4F-F434E2058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997" y="3973634"/>
            <a:ext cx="2896004" cy="666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965414-CB7E-4C7F-A895-71D6A94C797D}"/>
              </a:ext>
            </a:extLst>
          </p:cNvPr>
          <p:cNvSpPr txBox="1"/>
          <p:nvPr/>
        </p:nvSpPr>
        <p:spPr>
          <a:xfrm>
            <a:off x="4362335" y="3010937"/>
            <a:ext cx="331533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ID" sz="1200" i="1">
                <a:latin typeface="Abadi" panose="020B0604020104020204" pitchFamily="34" charset="0"/>
              </a:rPr>
              <a:t>Give me the name and email address of people!</a:t>
            </a:r>
            <a:endParaRPr lang="en-US" sz="1200" i="1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Example (2)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226F62-2CF0-4C68-AF15-C7B2FD72919D}"/>
              </a:ext>
            </a:extLst>
          </p:cNvPr>
          <p:cNvGrpSpPr/>
          <p:nvPr/>
        </p:nvGrpSpPr>
        <p:grpSpPr>
          <a:xfrm>
            <a:off x="1448341" y="812800"/>
            <a:ext cx="6488786" cy="3149261"/>
            <a:chOff x="1448341" y="1148465"/>
            <a:chExt cx="6488786" cy="31492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AAF44C-80CA-4D8A-ABC5-E208A70669D8}"/>
                </a:ext>
              </a:extLst>
            </p:cNvPr>
            <p:cNvSpPr/>
            <p:nvPr/>
          </p:nvSpPr>
          <p:spPr>
            <a:xfrm>
              <a:off x="1448341" y="1295378"/>
              <a:ext cx="6247317" cy="1792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dc:   &lt;http://purl.org/dc/elements/1.1/&gt;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:     &lt;http://example.org/book/&gt;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ns:   &lt;http://example.org/ns#&gt; .</a:t>
              </a:r>
            </a:p>
            <a:p>
              <a:endParaRPr lang="en-ID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:book1  dc:title  "SPARQL Tutorial"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:book1  ns:price  42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:book2  dc:title  "The Semantic Web"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:book2  ns:price  23 .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DFBAB-C19B-4509-AEFE-D5BF6174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8802" y="1148465"/>
              <a:ext cx="1278325" cy="25922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E3C709-12AD-4D15-B1EF-E41B4E932605}"/>
                </a:ext>
              </a:extLst>
            </p:cNvPr>
            <p:cNvSpPr/>
            <p:nvPr/>
          </p:nvSpPr>
          <p:spPr>
            <a:xfrm>
              <a:off x="1448342" y="3207641"/>
              <a:ext cx="6251800" cy="982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PREFIX dc: &lt;http://purl.org/dc/elements/1.1/&gt;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SELECT ?title WHERE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{ ?x dc:title ?title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FILTER regex(?title, "^SPARQL") }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749BC7-F24A-47D9-B52B-046813CE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0411" y="4038526"/>
              <a:ext cx="1246716" cy="2592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7ECCA24-1F02-4E34-A4D8-902792D8E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761" y="3973638"/>
            <a:ext cx="1438476" cy="609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54A8A7-BD7F-4528-AB51-DB015AC01D11}"/>
              </a:ext>
            </a:extLst>
          </p:cNvPr>
          <p:cNvSpPr txBox="1"/>
          <p:nvPr/>
        </p:nvSpPr>
        <p:spPr>
          <a:xfrm>
            <a:off x="4775910" y="3184557"/>
            <a:ext cx="290175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ID" sz="1200" i="1">
                <a:latin typeface="Abadi" panose="020B0604020104020204" pitchFamily="34" charset="0"/>
              </a:rPr>
              <a:t>Give me book titles started with SPARQL</a:t>
            </a:r>
            <a:endParaRPr lang="en-US" sz="1200" i="1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3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Example (3)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226F62-2CF0-4C68-AF15-C7B2FD72919D}"/>
              </a:ext>
            </a:extLst>
          </p:cNvPr>
          <p:cNvGrpSpPr/>
          <p:nvPr/>
        </p:nvGrpSpPr>
        <p:grpSpPr>
          <a:xfrm>
            <a:off x="1448341" y="812800"/>
            <a:ext cx="6488786" cy="3149261"/>
            <a:chOff x="1448341" y="1148465"/>
            <a:chExt cx="6488786" cy="31492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AAF44C-80CA-4D8A-ABC5-E208A70669D8}"/>
                </a:ext>
              </a:extLst>
            </p:cNvPr>
            <p:cNvSpPr/>
            <p:nvPr/>
          </p:nvSpPr>
          <p:spPr>
            <a:xfrm>
              <a:off x="1448341" y="1295378"/>
              <a:ext cx="6247317" cy="1792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dc:   &lt;http://purl.org/dc/elements/1.1/&gt;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:     &lt;http://example.org/book/&gt;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ns:   &lt;http://example.org/ns#&gt; .</a:t>
              </a:r>
            </a:p>
            <a:p>
              <a:endParaRPr lang="en-ID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:book1  dc:title  "SPARQL Tutorial"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:book1  ns:price  42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:book2  dc:title  "The Semantic Web"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:book2  ns:price  23 .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DFBAB-C19B-4509-AEFE-D5BF6174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8802" y="1148465"/>
              <a:ext cx="1278325" cy="25922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E3C709-12AD-4D15-B1EF-E41B4E932605}"/>
                </a:ext>
              </a:extLst>
            </p:cNvPr>
            <p:cNvSpPr/>
            <p:nvPr/>
          </p:nvSpPr>
          <p:spPr>
            <a:xfrm>
              <a:off x="1448342" y="3207641"/>
              <a:ext cx="6251800" cy="982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PREFIX  dc:  &lt;http://purl.org/dc/elements/1.1/&gt;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SELECT  ?title WHERE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{ ?x dc:title ?title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FILTER regex(?title, "web", "i") }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749BC7-F24A-47D9-B52B-046813CE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0411" y="4038526"/>
              <a:ext cx="1246716" cy="2592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D2CF4F3-703C-465C-874F-CADE2D76C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656" y="3973638"/>
            <a:ext cx="1514686" cy="609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8B9526-21D1-4B7C-9FE8-42B8AEA70306}"/>
              </a:ext>
            </a:extLst>
          </p:cNvPr>
          <p:cNvSpPr txBox="1"/>
          <p:nvPr/>
        </p:nvSpPr>
        <p:spPr>
          <a:xfrm>
            <a:off x="4004865" y="3184557"/>
            <a:ext cx="367280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ID" sz="1200" i="1">
                <a:latin typeface="Abadi" panose="020B0604020104020204" pitchFamily="34" charset="0"/>
              </a:rPr>
              <a:t>Give me book titles containing "web" case insensitive</a:t>
            </a:r>
            <a:endParaRPr lang="en-US" sz="1200" i="1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5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Example (4)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226F62-2CF0-4C68-AF15-C7B2FD72919D}"/>
              </a:ext>
            </a:extLst>
          </p:cNvPr>
          <p:cNvGrpSpPr/>
          <p:nvPr/>
        </p:nvGrpSpPr>
        <p:grpSpPr>
          <a:xfrm>
            <a:off x="1448341" y="812800"/>
            <a:ext cx="6488786" cy="3623828"/>
            <a:chOff x="1448341" y="1148465"/>
            <a:chExt cx="6488786" cy="36238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AAF44C-80CA-4D8A-ABC5-E208A70669D8}"/>
                </a:ext>
              </a:extLst>
            </p:cNvPr>
            <p:cNvSpPr/>
            <p:nvPr/>
          </p:nvSpPr>
          <p:spPr>
            <a:xfrm>
              <a:off x="1448341" y="1295378"/>
              <a:ext cx="6247317" cy="1792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dc:   &lt;http://purl.org/dc/elements/1.1/&gt;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:     &lt;http://example.org/book/&gt;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@prefix ns:   &lt;http://example.org/ns#&gt; .</a:t>
              </a:r>
            </a:p>
            <a:p>
              <a:endParaRPr lang="en-ID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:book1  dc:title  "SPARQL Tutorial"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:book1  ns:price  42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:book2  dc:title  "The Semantic Web"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:book2  ns:price  23 .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DFBAB-C19B-4509-AEFE-D5BF6174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8802" y="1148465"/>
              <a:ext cx="1278325" cy="25922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E3C709-12AD-4D15-B1EF-E41B4E932605}"/>
                </a:ext>
              </a:extLst>
            </p:cNvPr>
            <p:cNvSpPr/>
            <p:nvPr/>
          </p:nvSpPr>
          <p:spPr>
            <a:xfrm>
              <a:off x="1448342" y="3207640"/>
              <a:ext cx="6251800" cy="1458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PREFIX  dc:  &lt;http://purl.org/dc/elements/1.1/&gt;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PREFIX  ns:  &lt;http://example.org/ns#&gt;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SELECT  ?title ?price WHERE {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?x ns:price ?price .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FILTER (?price &lt; 30.5)</a:t>
              </a:r>
            </a:p>
            <a:p>
              <a:r>
                <a:rPr lang="en-ID">
                  <a:solidFill>
                    <a:schemeClr val="tx2">
                      <a:lumMod val="50000"/>
                    </a:schemeClr>
                  </a:solidFill>
                  <a:latin typeface="Consolas" panose="020B0609020204030204" pitchFamily="49" charset="0"/>
                </a:rPr>
                <a:t>  ?x dc:title ?title }</a:t>
              </a:r>
              <a:endParaRPr lang="en-US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749BC7-F24A-47D9-B52B-046813CE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0411" y="4513093"/>
              <a:ext cx="1246716" cy="2592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CCF918A-A335-484C-BDAC-BACD180B1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848" y="4088348"/>
            <a:ext cx="2124371" cy="590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46C94A-59A3-48C4-A0AC-3658A7F05D6C}"/>
              </a:ext>
            </a:extLst>
          </p:cNvPr>
          <p:cNvSpPr txBox="1"/>
          <p:nvPr/>
        </p:nvSpPr>
        <p:spPr>
          <a:xfrm>
            <a:off x="4453707" y="3647547"/>
            <a:ext cx="3223959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ID" sz="1200" i="1">
                <a:latin typeface="Abadi" panose="020B0604020104020204" pitchFamily="34" charset="0"/>
              </a:rPr>
              <a:t>Give me book titles priced less than 30.5 USD</a:t>
            </a:r>
            <a:endParaRPr lang="en-US" sz="1200" i="1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4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SPARQL Components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5E9B78-B2F1-488C-8ABA-002B7EA4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36" y="1"/>
            <a:ext cx="552163" cy="9906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0B473BF-C4E0-4A51-B58B-AAEB9321308E}"/>
              </a:ext>
            </a:extLst>
          </p:cNvPr>
          <p:cNvSpPr txBox="1">
            <a:spLocks/>
          </p:cNvSpPr>
          <p:nvPr/>
        </p:nvSpPr>
        <p:spPr>
          <a:xfrm>
            <a:off x="188259" y="1532543"/>
            <a:ext cx="8644041" cy="330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ID" sz="2000">
                <a:latin typeface="Abadi" panose="020B0604020104020204" pitchFamily="34" charset="0"/>
              </a:rPr>
              <a:t>In general, a SPARQL query consists of four components: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ID" sz="2000">
                <a:latin typeface="Abadi" panose="020B0604020104020204" pitchFamily="34" charset="0"/>
              </a:rPr>
              <a:t>Prefixes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ID" sz="2000">
                <a:latin typeface="Abadi" panose="020B0604020104020204" pitchFamily="34" charset="0"/>
              </a:rPr>
              <a:t>Result form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ID" sz="2000">
                <a:latin typeface="Abadi" panose="020B0604020104020204" pitchFamily="34" charset="0"/>
              </a:rPr>
              <a:t>Query pattern (that is based on triple patterns)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ID" sz="2000">
                <a:latin typeface="Abadi" panose="020B0604020104020204" pitchFamily="34" charset="0"/>
              </a:rPr>
              <a:t>Solution modifier</a:t>
            </a:r>
            <a:endParaRPr lang="en-ID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812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1032</Words>
  <Application>Microsoft Office PowerPoint</Application>
  <PresentationFormat>On-screen Show (16:9)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Abadi</vt:lpstr>
      <vt:lpstr>Arial</vt:lpstr>
      <vt:lpstr>Consolas</vt:lpstr>
      <vt:lpstr>Trebuchet MS</vt:lpstr>
      <vt:lpstr>Simple Light</vt:lpstr>
      <vt:lpstr>PowerPoint Presentation</vt:lpstr>
      <vt:lpstr>SPARQL</vt:lpstr>
      <vt:lpstr>SPARQL (cont.)</vt:lpstr>
      <vt:lpstr>SPARQL Documentation</vt:lpstr>
      <vt:lpstr>SPARQL Example</vt:lpstr>
      <vt:lpstr>SPARQL Example (2)</vt:lpstr>
      <vt:lpstr>SPARQL Example (3)</vt:lpstr>
      <vt:lpstr>SPARQL Example (4)</vt:lpstr>
      <vt:lpstr>SPARQL Components</vt:lpstr>
      <vt:lpstr>SPARQL Components (cont.)</vt:lpstr>
      <vt:lpstr>SPARQL Components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Fariz</dc:creator>
  <cp:lastModifiedBy>fadirra</cp:lastModifiedBy>
  <cp:revision>972</cp:revision>
  <dcterms:modified xsi:type="dcterms:W3CDTF">2021-09-15T06:52:28Z</dcterms:modified>
</cp:coreProperties>
</file>