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3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6882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066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09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362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10/6/2022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64296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083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681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76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012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787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10/6/2022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67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10/6/2022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11743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DB666-2012-B778-3DB5-A2CE5DF86D8E}"/>
              </a:ext>
            </a:extLst>
          </p:cNvPr>
          <p:cNvSpPr>
            <a:spLocks noGrp="1"/>
          </p:cNvSpPr>
          <p:nvPr>
            <p:ph type="ctrTitle"/>
          </p:nvPr>
        </p:nvSpPr>
        <p:spPr/>
        <p:txBody>
          <a:bodyPr>
            <a:normAutofit/>
          </a:bodyPr>
          <a:lstStyle/>
          <a:p>
            <a:r>
              <a:rPr lang="en-US" altLang="en-US" sz="5900" dirty="0"/>
              <a:t>Enterprise Data Warehouse</a:t>
            </a:r>
            <a:br>
              <a:rPr lang="en-US" altLang="en-US" sz="5900" dirty="0"/>
            </a:br>
            <a:r>
              <a:rPr lang="en-US" altLang="en-US" sz="5900" dirty="0"/>
              <a:t>Development</a:t>
            </a:r>
            <a:endParaRPr lang="en-US" sz="5900" dirty="0"/>
          </a:p>
        </p:txBody>
      </p:sp>
      <p:sp>
        <p:nvSpPr>
          <p:cNvPr id="3" name="Subtitle 2">
            <a:extLst>
              <a:ext uri="{FF2B5EF4-FFF2-40B4-BE49-F238E27FC236}">
                <a16:creationId xmlns:a16="http://schemas.microsoft.com/office/drawing/2014/main" xmlns="" id="{F236D3CD-F6E1-194B-DDD7-AC5A0CBA813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437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E85B8A-4C84-4AC7-E24D-5C1C10150ABA}"/>
              </a:ext>
            </a:extLst>
          </p:cNvPr>
          <p:cNvSpPr>
            <a:spLocks noGrp="1"/>
          </p:cNvSpPr>
          <p:nvPr>
            <p:ph type="title"/>
          </p:nvPr>
        </p:nvSpPr>
        <p:spPr/>
        <p:txBody>
          <a:bodyPr>
            <a:normAutofit/>
          </a:bodyPr>
          <a:lstStyle/>
          <a:p>
            <a:r>
              <a:rPr lang="en-US" altLang="id-ID" sz="3200" dirty="0">
                <a:solidFill>
                  <a:schemeClr val="tx2"/>
                </a:solidFill>
                <a:ea typeface="Lato" panose="020F0502020204030203" pitchFamily="34" charset="0"/>
                <a:cs typeface="Lato" panose="020F0502020204030203" pitchFamily="34" charset="0"/>
              </a:rPr>
              <a:t>Data Warehouse Development approaches</a:t>
            </a:r>
            <a:r>
              <a:rPr lang="id-ID" altLang="id-ID" sz="3200" dirty="0">
                <a:solidFill>
                  <a:schemeClr val="tx2"/>
                </a:solidFill>
                <a:ea typeface="Lato" panose="020F0502020204030203" pitchFamily="34" charset="0"/>
                <a:cs typeface="Lato" panose="020F0502020204030203" pitchFamily="34" charset="0"/>
              </a:rPr>
              <a:t/>
            </a:r>
            <a:br>
              <a:rPr lang="id-ID" altLang="id-ID" sz="3200" dirty="0">
                <a:solidFill>
                  <a:schemeClr val="tx2"/>
                </a:solidFill>
                <a:ea typeface="Lato" panose="020F0502020204030203" pitchFamily="34" charset="0"/>
                <a:cs typeface="Lato" panose="020F0502020204030203" pitchFamily="34" charset="0"/>
              </a:rPr>
            </a:br>
            <a:endParaRPr lang="en-US" dirty="0"/>
          </a:p>
        </p:txBody>
      </p:sp>
      <p:sp>
        <p:nvSpPr>
          <p:cNvPr id="4" name="Text Placeholder 3">
            <a:extLst>
              <a:ext uri="{FF2B5EF4-FFF2-40B4-BE49-F238E27FC236}">
                <a16:creationId xmlns:a16="http://schemas.microsoft.com/office/drawing/2014/main" xmlns="" id="{FDA57F57-7E6D-1BA6-7896-DAF61DB5BAF2}"/>
              </a:ext>
            </a:extLst>
          </p:cNvPr>
          <p:cNvSpPr>
            <a:spLocks noGrp="1"/>
          </p:cNvSpPr>
          <p:nvPr>
            <p:ph type="body" idx="1"/>
          </p:nvPr>
        </p:nvSpPr>
        <p:spPr/>
        <p:txBody>
          <a:bodyPr/>
          <a:lstStyle/>
          <a:p>
            <a:pPr algn="ctr"/>
            <a:r>
              <a:rPr lang="en-US" dirty="0"/>
              <a:t>Top-down </a:t>
            </a:r>
          </a:p>
        </p:txBody>
      </p:sp>
      <p:sp>
        <p:nvSpPr>
          <p:cNvPr id="5" name="Content Placeholder 4">
            <a:extLst>
              <a:ext uri="{FF2B5EF4-FFF2-40B4-BE49-F238E27FC236}">
                <a16:creationId xmlns:a16="http://schemas.microsoft.com/office/drawing/2014/main" xmlns="" id="{92DC9CC6-6CE2-1806-931B-74CC336E6834}"/>
              </a:ext>
            </a:extLst>
          </p:cNvPr>
          <p:cNvSpPr>
            <a:spLocks noGrp="1"/>
          </p:cNvSpPr>
          <p:nvPr>
            <p:ph sz="half" idx="2"/>
          </p:nvPr>
        </p:nvSpPr>
        <p:spPr/>
        <p:txBody>
          <a:bodyPr/>
          <a:lstStyle/>
          <a:p>
            <a:pPr algn="just"/>
            <a:r>
              <a:rPr lang="en-US" altLang="en-US" dirty="0">
                <a:latin typeface="Arial" panose="020B0604020202020204" pitchFamily="34" charset="0"/>
                <a:cs typeface="Arial" panose="020B0604020202020204" pitchFamily="34" charset="0"/>
              </a:rPr>
              <a:t>Adapts traditional relational database tools to the development needs of an enterprise-wide data warehouse, also known as the EDW approach (Bill </a:t>
            </a:r>
            <a:r>
              <a:rPr lang="en-US" altLang="en-US" dirty="0" err="1">
                <a:latin typeface="Arial" panose="020B0604020202020204" pitchFamily="34" charset="0"/>
                <a:cs typeface="Arial" panose="020B0604020202020204" pitchFamily="34" charset="0"/>
              </a:rPr>
              <a:t>Inmon</a:t>
            </a:r>
            <a:r>
              <a:rPr lang="en-US" altLang="en-US" dirty="0">
                <a:latin typeface="Arial" panose="020B0604020202020204" pitchFamily="34" charset="0"/>
                <a:cs typeface="Arial" panose="020B0604020202020204" pitchFamily="34" charset="0"/>
              </a:rPr>
              <a:t>)</a:t>
            </a:r>
          </a:p>
          <a:p>
            <a:endParaRPr lang="en-US" dirty="0"/>
          </a:p>
        </p:txBody>
      </p:sp>
      <p:sp>
        <p:nvSpPr>
          <p:cNvPr id="6" name="Text Placeholder 5">
            <a:extLst>
              <a:ext uri="{FF2B5EF4-FFF2-40B4-BE49-F238E27FC236}">
                <a16:creationId xmlns:a16="http://schemas.microsoft.com/office/drawing/2014/main" xmlns="" id="{97C21B1B-E0A1-6528-C6C9-9325E11CD9C2}"/>
              </a:ext>
            </a:extLst>
          </p:cNvPr>
          <p:cNvSpPr>
            <a:spLocks noGrp="1"/>
          </p:cNvSpPr>
          <p:nvPr>
            <p:ph type="body" sz="quarter" idx="3"/>
          </p:nvPr>
        </p:nvSpPr>
        <p:spPr/>
        <p:txBody>
          <a:bodyPr/>
          <a:lstStyle/>
          <a:p>
            <a:pPr algn="ctr"/>
            <a:r>
              <a:rPr lang="en-US" dirty="0"/>
              <a:t>Bottom-up</a:t>
            </a:r>
          </a:p>
        </p:txBody>
      </p:sp>
      <p:sp>
        <p:nvSpPr>
          <p:cNvPr id="7" name="Content Placeholder 6">
            <a:extLst>
              <a:ext uri="{FF2B5EF4-FFF2-40B4-BE49-F238E27FC236}">
                <a16:creationId xmlns:a16="http://schemas.microsoft.com/office/drawing/2014/main" xmlns="" id="{1BACF12B-6CC1-1978-1D5F-39B7C162C453}"/>
              </a:ext>
            </a:extLst>
          </p:cNvPr>
          <p:cNvSpPr>
            <a:spLocks noGrp="1"/>
          </p:cNvSpPr>
          <p:nvPr>
            <p:ph sz="quarter" idx="4"/>
          </p:nvPr>
        </p:nvSpPr>
        <p:spPr/>
        <p:txBody>
          <a:bodyPr/>
          <a:lstStyle/>
          <a:p>
            <a:pPr algn="just"/>
            <a:r>
              <a:rPr lang="en-US" altLang="en-US" dirty="0">
                <a:latin typeface="Arial" panose="020B0604020202020204" pitchFamily="34" charset="0"/>
                <a:cs typeface="Arial" panose="020B0604020202020204" pitchFamily="34" charset="0"/>
              </a:rPr>
              <a:t>Employs dimensional modeling, also known as the DM approach (Ralph Kimball)</a:t>
            </a:r>
          </a:p>
          <a:p>
            <a:endParaRPr lang="en-US" dirty="0"/>
          </a:p>
        </p:txBody>
      </p:sp>
    </p:spTree>
    <p:extLst>
      <p:ext uri="{BB962C8B-B14F-4D97-AF65-F5344CB8AC3E}">
        <p14:creationId xmlns:p14="http://schemas.microsoft.com/office/powerpoint/2010/main" val="6466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F5442B5-796C-FA00-5550-B08239A1F03B}"/>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Data Warehouse vendor</a:t>
            </a:r>
            <a:r>
              <a:rPr lang="id-ID" altLang="id-ID" sz="3200" dirty="0">
                <a:solidFill>
                  <a:schemeClr val="tx2"/>
                </a:solidFill>
                <a:ea typeface="Lato" panose="020F0502020204030203" pitchFamily="34" charset="0"/>
                <a:cs typeface="Lato" panose="020F0502020204030203" pitchFamily="34" charset="0"/>
              </a:rPr>
              <a:t/>
            </a:r>
            <a:br>
              <a:rPr lang="id-ID" altLang="id-ID" sz="3200" dirty="0">
                <a:solidFill>
                  <a:schemeClr val="tx2"/>
                </a:solidFill>
                <a:ea typeface="Lato" panose="020F0502020204030203" pitchFamily="34" charset="0"/>
                <a:cs typeface="Lato" panose="020F0502020204030203" pitchFamily="34" charset="0"/>
              </a:rPr>
            </a:br>
            <a:endParaRPr lang="en-US" dirty="0"/>
          </a:p>
        </p:txBody>
      </p:sp>
      <p:pic>
        <p:nvPicPr>
          <p:cNvPr id="9" name="Picture 3">
            <a:extLst>
              <a:ext uri="{FF2B5EF4-FFF2-40B4-BE49-F238E27FC236}">
                <a16:creationId xmlns:a16="http://schemas.microsoft.com/office/drawing/2014/main" xmlns="" id="{C129D3A3-E197-AD56-8C56-B4E3A9BCC3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6925" y="1230801"/>
            <a:ext cx="8692737" cy="52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69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FD69C-79F2-3FE3-BA2A-6A36A3E41873}"/>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The </a:t>
            </a:r>
            <a:r>
              <a:rPr lang="en-US" altLang="id-ID" sz="3200" dirty="0" err="1">
                <a:solidFill>
                  <a:schemeClr val="tx2"/>
                </a:solidFill>
                <a:ea typeface="Lato" panose="020F0502020204030203" pitchFamily="34" charset="0"/>
                <a:cs typeface="Lato" panose="020F0502020204030203" pitchFamily="34" charset="0"/>
              </a:rPr>
              <a:t>Inmon</a:t>
            </a:r>
            <a:r>
              <a:rPr lang="en-US" altLang="id-ID" sz="3200" dirty="0">
                <a:solidFill>
                  <a:schemeClr val="tx2"/>
                </a:solidFill>
                <a:ea typeface="Lato" panose="020F0502020204030203" pitchFamily="34" charset="0"/>
                <a:cs typeface="Lato" panose="020F0502020204030203" pitchFamily="34" charset="0"/>
              </a:rPr>
              <a:t> Model</a:t>
            </a:r>
            <a:r>
              <a:rPr lang="id-ID" altLang="id-ID" sz="3200" b="1" dirty="0">
                <a:solidFill>
                  <a:schemeClr val="tx2"/>
                </a:solidFill>
                <a:latin typeface="Lato" panose="020F0502020204030203" pitchFamily="34" charset="0"/>
                <a:ea typeface="Lato" panose="020F0502020204030203" pitchFamily="34" charset="0"/>
                <a:cs typeface="Lato" panose="020F0502020204030203" pitchFamily="34" charset="0"/>
              </a:rPr>
              <a:t/>
            </a:r>
            <a:br>
              <a:rPr lang="id-ID" altLang="id-ID" sz="3200" b="1" dirty="0">
                <a:solidFill>
                  <a:schemeClr val="tx2"/>
                </a:solidFill>
                <a:latin typeface="Lato" panose="020F0502020204030203" pitchFamily="34" charset="0"/>
                <a:ea typeface="Lato" panose="020F0502020204030203" pitchFamily="34" charset="0"/>
                <a:cs typeface="Lato" panose="020F0502020204030203" pitchFamily="34" charset="0"/>
              </a:rPr>
            </a:br>
            <a:endParaRPr lang="en-US" dirty="0"/>
          </a:p>
        </p:txBody>
      </p:sp>
      <p:sp>
        <p:nvSpPr>
          <p:cNvPr id="3" name="Content Placeholder 2">
            <a:extLst>
              <a:ext uri="{FF2B5EF4-FFF2-40B4-BE49-F238E27FC236}">
                <a16:creationId xmlns:a16="http://schemas.microsoft.com/office/drawing/2014/main" xmlns="" id="{5DBFC1EE-8F8C-1083-26A8-714CE733189A}"/>
              </a:ext>
            </a:extLst>
          </p:cNvPr>
          <p:cNvSpPr>
            <a:spLocks noGrp="1"/>
          </p:cNvSpPr>
          <p:nvPr>
            <p:ph idx="1"/>
          </p:nvPr>
        </p:nvSpPr>
        <p:spPr/>
        <p:txBody>
          <a:bodyPr>
            <a:normAutofit/>
          </a:bodyPr>
          <a:lstStyle/>
          <a:p>
            <a:pPr marL="0" indent="0" algn="just">
              <a:buNone/>
            </a:pPr>
            <a:r>
              <a:rPr lang="en-US" altLang="en-US" dirty="0">
                <a:latin typeface="Arial" panose="020B0604020202020204" pitchFamily="34" charset="0"/>
                <a:cs typeface="Arial" panose="020B0604020202020204" pitchFamily="34" charset="0"/>
              </a:rPr>
              <a:t>The </a:t>
            </a:r>
            <a:r>
              <a:rPr lang="en-US" altLang="en-US" dirty="0" err="1">
                <a:latin typeface="Arial" panose="020B0604020202020204" pitchFamily="34" charset="0"/>
                <a:cs typeface="Arial" panose="020B0604020202020204" pitchFamily="34" charset="0"/>
              </a:rPr>
              <a:t>Inmon</a:t>
            </a:r>
            <a:r>
              <a:rPr lang="en-US" altLang="en-US" dirty="0">
                <a:latin typeface="Arial" panose="020B0604020202020204" pitchFamily="34" charset="0"/>
                <a:cs typeface="Arial" panose="020B0604020202020204" pitchFamily="34" charset="0"/>
              </a:rPr>
              <a:t> Model - The EDW Model:</a:t>
            </a:r>
          </a:p>
          <a:p>
            <a:pPr algn="just"/>
            <a:r>
              <a:rPr lang="en-US" altLang="en-US" dirty="0" err="1">
                <a:latin typeface="Arial" panose="020B0604020202020204" pitchFamily="34" charset="0"/>
                <a:cs typeface="Arial" panose="020B0604020202020204" pitchFamily="34" charset="0"/>
              </a:rPr>
              <a:t>Inmon’s</a:t>
            </a:r>
            <a:r>
              <a:rPr lang="en-US" altLang="en-US" dirty="0">
                <a:latin typeface="Arial" panose="020B0604020202020204" pitchFamily="34" charset="0"/>
                <a:cs typeface="Arial" panose="020B0604020202020204" pitchFamily="34" charset="0"/>
              </a:rPr>
              <a:t> approach emphasizes top-down development, employing established database development methodologies and tools, such as entity-relationship diagrams (ERD) and an adjustment of the spiral development approach.</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70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012C14-1952-1645-03F2-8AC1B4910D54}"/>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The Kimball Model</a:t>
            </a:r>
            <a:r>
              <a:rPr lang="id-ID" altLang="id-ID" sz="3200" b="1" dirty="0">
                <a:solidFill>
                  <a:schemeClr val="tx2"/>
                </a:solidFill>
                <a:latin typeface="Lato" panose="020F0502020204030203" pitchFamily="34" charset="0"/>
                <a:ea typeface="Lato" panose="020F0502020204030203" pitchFamily="34" charset="0"/>
                <a:cs typeface="Lato" panose="020F0502020204030203" pitchFamily="34" charset="0"/>
              </a:rPr>
              <a:t/>
            </a:r>
            <a:br>
              <a:rPr lang="id-ID" altLang="id-ID" sz="3200" b="1" dirty="0">
                <a:solidFill>
                  <a:schemeClr val="tx2"/>
                </a:solidFill>
                <a:latin typeface="Lato" panose="020F0502020204030203" pitchFamily="34" charset="0"/>
                <a:ea typeface="Lato" panose="020F0502020204030203" pitchFamily="34" charset="0"/>
                <a:cs typeface="Lato" panose="020F0502020204030203" pitchFamily="34" charset="0"/>
              </a:rPr>
            </a:br>
            <a:endParaRPr lang="en-US" dirty="0"/>
          </a:p>
        </p:txBody>
      </p:sp>
      <p:sp>
        <p:nvSpPr>
          <p:cNvPr id="3" name="Content Placeholder 2">
            <a:extLst>
              <a:ext uri="{FF2B5EF4-FFF2-40B4-BE49-F238E27FC236}">
                <a16:creationId xmlns:a16="http://schemas.microsoft.com/office/drawing/2014/main" xmlns="" id="{A1A91D4E-A00B-58EE-6C5E-CA2A0E7E11E3}"/>
              </a:ext>
            </a:extLst>
          </p:cNvPr>
          <p:cNvSpPr>
            <a:spLocks noGrp="1"/>
          </p:cNvSpPr>
          <p:nvPr>
            <p:ph idx="1"/>
          </p:nvPr>
        </p:nvSpPr>
        <p:spPr/>
        <p:txBody>
          <a:bodyPr/>
          <a:lstStyle/>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Kimball Model: The Data Mart Approach Kimball’s DM Strategy Is A “Plan big, build small” approach. </a:t>
            </a:r>
          </a:p>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 DM is a subject-oriented or department-oriented data warehouse. </a:t>
            </a:r>
          </a:p>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It is a scaled-down version of a data warehouse that focuses on the requests of a specific department, such as marketing or sales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02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3790E5-5C12-BD8A-5AFD-023C7AFEE75F}"/>
              </a:ext>
            </a:extLst>
          </p:cNvPr>
          <p:cNvSpPr>
            <a:spLocks noGrp="1"/>
          </p:cNvSpPr>
          <p:nvPr>
            <p:ph type="title"/>
          </p:nvPr>
        </p:nvSpPr>
        <p:spPr>
          <a:xfrm>
            <a:off x="571085" y="116497"/>
            <a:ext cx="10058400" cy="1609344"/>
          </a:xfrm>
        </p:spPr>
        <p:txBody>
          <a:bodyPr/>
          <a:lstStyle/>
          <a:p>
            <a:r>
              <a:rPr lang="en-US" dirty="0"/>
              <a:t>DM  VS EDM</a:t>
            </a:r>
          </a:p>
        </p:txBody>
      </p:sp>
      <p:pic>
        <p:nvPicPr>
          <p:cNvPr id="8" name="Picture 1">
            <a:extLst>
              <a:ext uri="{FF2B5EF4-FFF2-40B4-BE49-F238E27FC236}">
                <a16:creationId xmlns:a16="http://schemas.microsoft.com/office/drawing/2014/main" xmlns="" id="{70EFABFE-5E73-EB06-6105-E2A6E2ECD5C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73132" y="1232024"/>
            <a:ext cx="5688281" cy="550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xmlns="" id="{25D6858D-DBFD-7E98-9A13-CDB8A1D6AF5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61866" y="0"/>
            <a:ext cx="5751889" cy="613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11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413084E-F97F-7852-E490-34A85280AA36}"/>
              </a:ext>
            </a:extLst>
          </p:cNvPr>
          <p:cNvSpPr>
            <a:spLocks noGrp="1"/>
          </p:cNvSpPr>
          <p:nvPr>
            <p:ph type="title"/>
          </p:nvPr>
        </p:nvSpPr>
        <p:spPr/>
        <p:txBody>
          <a:bodyPr/>
          <a:lstStyle/>
          <a:p>
            <a:r>
              <a:rPr lang="en-US" altLang="en-US" sz="3200" dirty="0"/>
              <a:t>Which Model Is Best?</a:t>
            </a:r>
            <a:r>
              <a:rPr lang="id-ID" altLang="id-ID" sz="3200" dirty="0">
                <a:solidFill>
                  <a:schemeClr val="tx2"/>
                </a:solidFill>
                <a:ea typeface="Lato" panose="020F0502020204030203" pitchFamily="34" charset="0"/>
                <a:cs typeface="Lato" panose="020F0502020204030203" pitchFamily="34" charset="0"/>
              </a:rPr>
              <a:t/>
            </a:r>
            <a:br>
              <a:rPr lang="id-ID" altLang="id-ID" sz="3200" dirty="0">
                <a:solidFill>
                  <a:schemeClr val="tx2"/>
                </a:solidFill>
                <a:ea typeface="Lato" panose="020F0502020204030203" pitchFamily="34" charset="0"/>
                <a:cs typeface="Lato" panose="020F0502020204030203" pitchFamily="34" charset="0"/>
              </a:rPr>
            </a:br>
            <a:endParaRPr lang="en-US" dirty="0"/>
          </a:p>
        </p:txBody>
      </p:sp>
      <p:sp>
        <p:nvSpPr>
          <p:cNvPr id="6" name="Content Placeholder 5">
            <a:extLst>
              <a:ext uri="{FF2B5EF4-FFF2-40B4-BE49-F238E27FC236}">
                <a16:creationId xmlns:a16="http://schemas.microsoft.com/office/drawing/2014/main" xmlns="" id="{DACAE2B2-3B52-ABA3-9B09-97BE0A05EBAD}"/>
              </a:ext>
            </a:extLst>
          </p:cNvPr>
          <p:cNvSpPr>
            <a:spLocks noGrp="1"/>
          </p:cNvSpPr>
          <p:nvPr>
            <p:ph idx="1"/>
          </p:nvPr>
        </p:nvSpPr>
        <p:spPr/>
        <p:txBody>
          <a:bodyPr/>
          <a:lstStyle/>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There Is No One-size-fits-all strategy to data warehousing. </a:t>
            </a:r>
          </a:p>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An enterprise’s data warehousing strategy can evolve from a simple DM to a complex data warehouse in response to user demands, the enterprise’s business requirements, and the enterprise’s maturity in managing its data resources</a:t>
            </a:r>
          </a:p>
          <a:p>
            <a:pPr marL="0" indent="0">
              <a:buNone/>
            </a:pPr>
            <a:endParaRPr lang="en-US" dirty="0"/>
          </a:p>
        </p:txBody>
      </p:sp>
    </p:spTree>
    <p:extLst>
      <p:ext uri="{BB962C8B-B14F-4D97-AF65-F5344CB8AC3E}">
        <p14:creationId xmlns:p14="http://schemas.microsoft.com/office/powerpoint/2010/main" val="4287865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163D1E-CD27-962D-26C4-1ACFAF335E7B}"/>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Dimensional Modeling</a:t>
            </a:r>
            <a:r>
              <a:rPr lang="id-ID" altLang="id-ID" sz="3200" dirty="0">
                <a:solidFill>
                  <a:schemeClr val="tx2"/>
                </a:solidFill>
                <a:ea typeface="Lato" panose="020F0502020204030203" pitchFamily="34" charset="0"/>
                <a:cs typeface="Lato" panose="020F0502020204030203" pitchFamily="34" charset="0"/>
              </a:rPr>
              <a:t/>
            </a:r>
            <a:br>
              <a:rPr lang="id-ID" altLang="id-ID" sz="3200" dirty="0">
                <a:solidFill>
                  <a:schemeClr val="tx2"/>
                </a:solidFill>
                <a:ea typeface="Lato" panose="020F0502020204030203" pitchFamily="34" charset="0"/>
                <a:cs typeface="Lato" panose="020F0502020204030203" pitchFamily="34" charset="0"/>
              </a:rPr>
            </a:br>
            <a:endParaRPr lang="en-US" dirty="0"/>
          </a:p>
        </p:txBody>
      </p:sp>
      <p:sp>
        <p:nvSpPr>
          <p:cNvPr id="3" name="Content Placeholder 2">
            <a:extLst>
              <a:ext uri="{FF2B5EF4-FFF2-40B4-BE49-F238E27FC236}">
                <a16:creationId xmlns:a16="http://schemas.microsoft.com/office/drawing/2014/main" xmlns="" id="{0EBE0C62-854D-3FB2-F4E8-9B49718133FE}"/>
              </a:ext>
            </a:extLst>
          </p:cNvPr>
          <p:cNvSpPr>
            <a:spLocks noGrp="1"/>
          </p:cNvSpPr>
          <p:nvPr>
            <p:ph idx="1"/>
          </p:nvPr>
        </p:nvSpPr>
        <p:spPr/>
        <p:txBody>
          <a:bodyPr/>
          <a:lstStyle/>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Dimensional modeling is a retrieval-based system that supports high-volume query access. </a:t>
            </a:r>
          </a:p>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Representation and storage of data in a data warehouse should be designed in such a way that not only accommodates but also boosts the processing of complex multidimensional queries.</a:t>
            </a:r>
          </a:p>
          <a:p>
            <a:endParaRPr lang="en-US" dirty="0"/>
          </a:p>
        </p:txBody>
      </p:sp>
    </p:spTree>
    <p:extLst>
      <p:ext uri="{BB962C8B-B14F-4D97-AF65-F5344CB8AC3E}">
        <p14:creationId xmlns:p14="http://schemas.microsoft.com/office/powerpoint/2010/main" val="276006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91419-D409-9EB5-40FD-1C5DD1F45F18}"/>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Star vs Snowflake Schema</a:t>
            </a:r>
            <a:r>
              <a:rPr lang="id-ID" altLang="id-ID" sz="3200" dirty="0">
                <a:solidFill>
                  <a:schemeClr val="tx2"/>
                </a:solidFill>
                <a:ea typeface="Lato" panose="020F0502020204030203" pitchFamily="34" charset="0"/>
                <a:cs typeface="Lato" panose="020F0502020204030203" pitchFamily="34" charset="0"/>
              </a:rPr>
              <a:t/>
            </a:r>
            <a:br>
              <a:rPr lang="id-ID" altLang="id-ID" sz="3200" dirty="0">
                <a:solidFill>
                  <a:schemeClr val="tx2"/>
                </a:solidFill>
                <a:ea typeface="Lato" panose="020F0502020204030203" pitchFamily="34" charset="0"/>
                <a:cs typeface="Lato" panose="020F0502020204030203" pitchFamily="34" charset="0"/>
              </a:rPr>
            </a:br>
            <a:endParaRPr lang="en-US" dirty="0"/>
          </a:p>
        </p:txBody>
      </p:sp>
      <p:pic>
        <p:nvPicPr>
          <p:cNvPr id="4" name="Picture 1">
            <a:extLst>
              <a:ext uri="{FF2B5EF4-FFF2-40B4-BE49-F238E27FC236}">
                <a16:creationId xmlns:a16="http://schemas.microsoft.com/office/drawing/2014/main" xmlns="" id="{5A664F6B-745B-0C12-05B4-7BEFC2AAEE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820219" y="1187532"/>
            <a:ext cx="10747471" cy="49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45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50020-8C24-6C61-392A-DAEC2AFAF17E}"/>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Star Schema</a:t>
            </a:r>
            <a:r>
              <a:rPr lang="id-ID" altLang="id-ID" sz="3200" dirty="0">
                <a:solidFill>
                  <a:schemeClr val="tx2"/>
                </a:solidFill>
                <a:ea typeface="Lato" panose="020F0502020204030203" pitchFamily="34" charset="0"/>
                <a:cs typeface="Lato" panose="020F0502020204030203" pitchFamily="34" charset="0"/>
              </a:rPr>
              <a:t/>
            </a:r>
            <a:br>
              <a:rPr lang="id-ID" altLang="id-ID" sz="3200" dirty="0">
                <a:solidFill>
                  <a:schemeClr val="tx2"/>
                </a:solidFill>
                <a:ea typeface="Lato" panose="020F0502020204030203" pitchFamily="34" charset="0"/>
                <a:cs typeface="Lato" panose="020F0502020204030203" pitchFamily="34" charset="0"/>
              </a:rPr>
            </a:br>
            <a:endParaRPr lang="en-US" dirty="0"/>
          </a:p>
        </p:txBody>
      </p:sp>
      <p:sp>
        <p:nvSpPr>
          <p:cNvPr id="3" name="Content Placeholder 2">
            <a:extLst>
              <a:ext uri="{FF2B5EF4-FFF2-40B4-BE49-F238E27FC236}">
                <a16:creationId xmlns:a16="http://schemas.microsoft.com/office/drawing/2014/main" xmlns="" id="{1A3C93CA-9D7E-7731-8ABA-91F59306EE7C}"/>
              </a:ext>
            </a:extLst>
          </p:cNvPr>
          <p:cNvSpPr>
            <a:spLocks noGrp="1"/>
          </p:cNvSpPr>
          <p:nvPr>
            <p:ph idx="1"/>
          </p:nvPr>
        </p:nvSpPr>
        <p:spPr/>
        <p:txBody>
          <a:bodyPr>
            <a:normAutofit/>
          </a:bodyPr>
          <a:lstStyle/>
          <a:p>
            <a:pPr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The star schema (sometimes referenced as star join schema) is the most commonly used and the simplest style of dimensional modeling. </a:t>
            </a:r>
          </a:p>
          <a:p>
            <a:pPr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A star schema contains a central fact table surrounded by and connected to several dimension tables (Adamson, 2009).</a:t>
            </a:r>
          </a:p>
          <a:p>
            <a:pPr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Surrounding the central fact tables (and linked via foreign keys) are dimension tables. </a:t>
            </a:r>
          </a:p>
          <a:p>
            <a:pPr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The dimension tables contain classification and aggregation information about the central fact rows. </a:t>
            </a:r>
          </a:p>
          <a:p>
            <a:pPr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Dimension tables contain attributes that describe the data contained within the fact table; they address how data will be analyzed and summarized.</a:t>
            </a:r>
          </a:p>
          <a:p>
            <a:pPr algn="just">
              <a:buFont typeface="Arial" panose="020B0604020202020204" pitchFamily="34" charset="0"/>
              <a:buChar char="•"/>
            </a:pPr>
            <a:r>
              <a:rPr lang="en-ID" altLang="en-US" dirty="0">
                <a:latin typeface="Arial" panose="020B0604020202020204" pitchFamily="34" charset="0"/>
                <a:cs typeface="Arial" panose="020B0604020202020204" pitchFamily="34" charset="0"/>
              </a:rPr>
              <a:t>Dimension tables have a one-to-many relationship with rows in the central fact table. </a:t>
            </a:r>
          </a:p>
          <a:p>
            <a:endParaRPr lang="en-US" dirty="0"/>
          </a:p>
        </p:txBody>
      </p:sp>
    </p:spTree>
    <p:extLst>
      <p:ext uri="{BB962C8B-B14F-4D97-AF65-F5344CB8AC3E}">
        <p14:creationId xmlns:p14="http://schemas.microsoft.com/office/powerpoint/2010/main" val="329086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A87286-75B5-EA70-3D12-A83F9F34BE30}"/>
              </a:ext>
            </a:extLst>
          </p:cNvPr>
          <p:cNvSpPr>
            <a:spLocks noGrp="1"/>
          </p:cNvSpPr>
          <p:nvPr>
            <p:ph type="title"/>
          </p:nvPr>
        </p:nvSpPr>
        <p:spPr/>
        <p:txBody>
          <a:bodyPr/>
          <a:lstStyle/>
          <a:p>
            <a:r>
              <a:rPr lang="en-ID" altLang="en-US" sz="3200" dirty="0"/>
              <a:t>Snowflake Schema </a:t>
            </a:r>
            <a:br>
              <a:rPr lang="en-ID" altLang="en-US" sz="3200" dirty="0"/>
            </a:br>
            <a:endParaRPr lang="en-US" dirty="0"/>
          </a:p>
        </p:txBody>
      </p:sp>
      <p:sp>
        <p:nvSpPr>
          <p:cNvPr id="3" name="Content Placeholder 2">
            <a:extLst>
              <a:ext uri="{FF2B5EF4-FFF2-40B4-BE49-F238E27FC236}">
                <a16:creationId xmlns:a16="http://schemas.microsoft.com/office/drawing/2014/main" xmlns="" id="{2F86AA15-1D40-A045-732E-8B21BCA62D6A}"/>
              </a:ext>
            </a:extLst>
          </p:cNvPr>
          <p:cNvSpPr>
            <a:spLocks noGrp="1"/>
          </p:cNvSpPr>
          <p:nvPr>
            <p:ph idx="1"/>
          </p:nvPr>
        </p:nvSpPr>
        <p:spPr/>
        <p:txBody>
          <a:bodyPr/>
          <a:lstStyle/>
          <a:p>
            <a:pPr algn="just"/>
            <a:r>
              <a:rPr lang="en-ID" altLang="en-US" sz="2000" dirty="0">
                <a:latin typeface="Arial" panose="020B0604020202020204" pitchFamily="34" charset="0"/>
                <a:cs typeface="Arial" panose="020B0604020202020204" pitchFamily="34" charset="0"/>
              </a:rPr>
              <a:t>Snowflake schema is a logical arrangement of tables in a multidimensional database in such a way that the entity-relationship diagram resembles a snowflake in shape. the snowflake schema is represented by centralized fact tables (usually only one), which are connected to multiple dimensions. Dimensions are normalized into multiple related tables </a:t>
            </a:r>
          </a:p>
          <a:p>
            <a:endParaRPr lang="en-US" dirty="0"/>
          </a:p>
        </p:txBody>
      </p:sp>
    </p:spTree>
    <p:extLst>
      <p:ext uri="{BB962C8B-B14F-4D97-AF65-F5344CB8AC3E}">
        <p14:creationId xmlns:p14="http://schemas.microsoft.com/office/powerpoint/2010/main" val="419628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39B53-027E-68F8-07DD-03FF010C9D22}"/>
              </a:ext>
            </a:extLst>
          </p:cNvPr>
          <p:cNvSpPr>
            <a:spLocks noGrp="1"/>
          </p:cNvSpPr>
          <p:nvPr>
            <p:ph type="title"/>
          </p:nvPr>
        </p:nvSpPr>
        <p:spPr/>
        <p:txBody>
          <a:bodyPr/>
          <a:lstStyle/>
          <a:p>
            <a:r>
              <a:rPr lang="id-ID" altLang="en-US" sz="3200" dirty="0"/>
              <a:t>Data Warehouse</a:t>
            </a:r>
            <a:endParaRPr lang="en-US" dirty="0"/>
          </a:p>
        </p:txBody>
      </p:sp>
      <p:sp>
        <p:nvSpPr>
          <p:cNvPr id="3" name="Content Placeholder 2">
            <a:extLst>
              <a:ext uri="{FF2B5EF4-FFF2-40B4-BE49-F238E27FC236}">
                <a16:creationId xmlns:a16="http://schemas.microsoft.com/office/drawing/2014/main" xmlns="" id="{AC9ECCC5-937D-E8E5-48F7-B1EDE7620CD0}"/>
              </a:ext>
            </a:extLst>
          </p:cNvPr>
          <p:cNvSpPr>
            <a:spLocks noGrp="1"/>
          </p:cNvSpPr>
          <p:nvPr>
            <p:ph idx="1"/>
          </p:nvPr>
        </p:nvSpPr>
        <p:spPr/>
        <p:txBody>
          <a:bodyPr/>
          <a:lstStyle/>
          <a:p>
            <a:pPr algn="just"/>
            <a:r>
              <a:rPr lang="en-US" altLang="en-US" sz="2000" dirty="0">
                <a:latin typeface="Arial" panose="020B0604020202020204" pitchFamily="34" charset="0"/>
                <a:cs typeface="Arial" panose="020B0604020202020204" pitchFamily="34" charset="0"/>
              </a:rPr>
              <a:t>Data warehouse (DW) is a pool of data produced to support decision making; it is also a repository of current and historical data of potential interest to managers throughout the organization. </a:t>
            </a:r>
            <a:endParaRPr lang="en-US" altLang="en-US" sz="2400" dirty="0">
              <a:solidFill>
                <a:srgbClr val="000000"/>
              </a:solidFill>
              <a:latin typeface="Arial" panose="020B0604020202020204" pitchFamily="34" charset="0"/>
              <a:cs typeface="Arial" panose="020B0604020202020204" pitchFamily="34" charset="0"/>
            </a:endParaRPr>
          </a:p>
          <a:p>
            <a:pPr algn="just"/>
            <a:r>
              <a:rPr lang="en-US" altLang="en-US" sz="2000" dirty="0">
                <a:latin typeface="Arial" panose="020B0604020202020204" pitchFamily="34" charset="0"/>
                <a:cs typeface="Arial" panose="020B0604020202020204" pitchFamily="34" charset="0"/>
              </a:rPr>
              <a:t>A Data warehouse is typically used to connect and analyze business data from heterogeneous sources. The data warehouse is the core of the BI system which is built for data analysis and reporting. It is a blend of technologies and components which aids the strategic use of data</a:t>
            </a:r>
          </a:p>
          <a:p>
            <a:endParaRPr lang="en-US" dirty="0"/>
          </a:p>
        </p:txBody>
      </p:sp>
    </p:spTree>
    <p:extLst>
      <p:ext uri="{BB962C8B-B14F-4D97-AF65-F5344CB8AC3E}">
        <p14:creationId xmlns:p14="http://schemas.microsoft.com/office/powerpoint/2010/main" val="4042836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5DE70-2C12-FB6C-BC71-B7DB468B875D}"/>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Analysis of Data in Data Warehouse </a:t>
            </a:r>
            <a:br>
              <a:rPr lang="en-US" altLang="id-ID" sz="3200" dirty="0">
                <a:solidFill>
                  <a:schemeClr val="tx2"/>
                </a:solidFill>
                <a:ea typeface="Lato" panose="020F0502020204030203" pitchFamily="34" charset="0"/>
                <a:cs typeface="Lato" panose="020F0502020204030203" pitchFamily="34" charset="0"/>
              </a:rPr>
            </a:br>
            <a:endParaRPr lang="en-US" dirty="0"/>
          </a:p>
        </p:txBody>
      </p:sp>
      <p:sp>
        <p:nvSpPr>
          <p:cNvPr id="3" name="Content Placeholder 2">
            <a:extLst>
              <a:ext uri="{FF2B5EF4-FFF2-40B4-BE49-F238E27FC236}">
                <a16:creationId xmlns:a16="http://schemas.microsoft.com/office/drawing/2014/main" xmlns="" id="{447CB239-DA42-5A21-10F8-AFCD9D07DAF2}"/>
              </a:ext>
            </a:extLst>
          </p:cNvPr>
          <p:cNvSpPr>
            <a:spLocks noGrp="1"/>
          </p:cNvSpPr>
          <p:nvPr>
            <p:ph idx="1"/>
          </p:nvPr>
        </p:nvSpPr>
        <p:spPr/>
        <p:txBody>
          <a:bodyPr/>
          <a:lstStyle/>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Once the data is properly stored in a data warehouse, it can be used in various ways to support organizational decision making. </a:t>
            </a:r>
          </a:p>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OLAP is an approach to quickly answer ad hoc questions by executing multidimensional analytical queries against organizational data repositories (i.e., data warehouses, DMs).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897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8EB8FA3-8EB4-D770-1D0D-F1637F6A457E}"/>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OLAP vs OLTP</a:t>
            </a:r>
            <a:r>
              <a:rPr lang="id-ID" altLang="id-ID" sz="3200" dirty="0">
                <a:solidFill>
                  <a:schemeClr val="tx2"/>
                </a:solidFill>
                <a:ea typeface="Lato" panose="020F0502020204030203" pitchFamily="34" charset="0"/>
                <a:cs typeface="Lato" panose="020F0502020204030203" pitchFamily="34" charset="0"/>
              </a:rPr>
              <a:t/>
            </a:r>
            <a:br>
              <a:rPr lang="id-ID" altLang="id-ID" sz="3200" dirty="0">
                <a:solidFill>
                  <a:schemeClr val="tx2"/>
                </a:solidFill>
                <a:ea typeface="Lato" panose="020F0502020204030203" pitchFamily="34" charset="0"/>
                <a:cs typeface="Lato" panose="020F0502020204030203" pitchFamily="34" charset="0"/>
              </a:rPr>
            </a:br>
            <a:endParaRPr lang="en-US" dirty="0"/>
          </a:p>
        </p:txBody>
      </p:sp>
      <p:pic>
        <p:nvPicPr>
          <p:cNvPr id="9" name="Picture 1">
            <a:extLst>
              <a:ext uri="{FF2B5EF4-FFF2-40B4-BE49-F238E27FC236}">
                <a16:creationId xmlns:a16="http://schemas.microsoft.com/office/drawing/2014/main" xmlns="" id="{18E5F8A8-910A-7632-691E-5E9EE9F663C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304379" y="712519"/>
            <a:ext cx="6422195" cy="51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xmlns="" id="{9675C307-8086-CDE3-CB7B-43D52A8103B8}"/>
              </a:ext>
            </a:extLst>
          </p:cNvPr>
          <p:cNvSpPr>
            <a:spLocks noGrp="1"/>
          </p:cNvSpPr>
          <p:nvPr>
            <p:ph sz="half" idx="2"/>
          </p:nvPr>
        </p:nvSpPr>
        <p:spPr>
          <a:xfrm>
            <a:off x="390936" y="1600795"/>
            <a:ext cx="4667953" cy="3977640"/>
          </a:xfrm>
        </p:spPr>
        <p:txBody>
          <a:bodyPr>
            <a:normAutofit/>
          </a:bodyPr>
          <a:lstStyle/>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OLTP is a term used for a transaction system that is primarily responsible for capturing and storing data related to day-to-day business functions such as ERP, CRM, SCM, POS, and so forth</a:t>
            </a:r>
          </a:p>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OLAP, on the other hand, is designed to address this need by providing ad hoc analysis of organizational data much more effectively and efficiently. </a:t>
            </a:r>
          </a:p>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OLAP uses the data captured by OLTP, and OLTP automates the business processes that are manage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56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E303E-0B18-4111-1F56-85A4DCDC7B46}"/>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OLAP Operations</a:t>
            </a:r>
            <a:r>
              <a:rPr lang="id-ID" altLang="id-ID" sz="3200" dirty="0">
                <a:solidFill>
                  <a:schemeClr val="tx2"/>
                </a:solidFill>
                <a:ea typeface="Lato" panose="020F0502020204030203" pitchFamily="34" charset="0"/>
                <a:cs typeface="Lato" panose="020F0502020204030203" pitchFamily="34" charset="0"/>
              </a:rPr>
              <a:t/>
            </a:r>
            <a:br>
              <a:rPr lang="id-ID" altLang="id-ID" sz="3200" dirty="0">
                <a:solidFill>
                  <a:schemeClr val="tx2"/>
                </a:solidFill>
                <a:ea typeface="Lato" panose="020F0502020204030203" pitchFamily="34" charset="0"/>
                <a:cs typeface="Lato" panose="020F0502020204030203" pitchFamily="34" charset="0"/>
              </a:rPr>
            </a:br>
            <a:endParaRPr lang="en-US" dirty="0"/>
          </a:p>
        </p:txBody>
      </p:sp>
      <p:sp>
        <p:nvSpPr>
          <p:cNvPr id="3" name="Content Placeholder 2">
            <a:extLst>
              <a:ext uri="{FF2B5EF4-FFF2-40B4-BE49-F238E27FC236}">
                <a16:creationId xmlns:a16="http://schemas.microsoft.com/office/drawing/2014/main" xmlns="" id="{F7A5A497-C73C-4EC0-EED8-779D93036933}"/>
              </a:ext>
            </a:extLst>
          </p:cNvPr>
          <p:cNvSpPr>
            <a:spLocks noGrp="1"/>
          </p:cNvSpPr>
          <p:nvPr>
            <p:ph sz="half" idx="1"/>
          </p:nvPr>
        </p:nvSpPr>
        <p:spPr>
          <a:xfrm>
            <a:off x="592306" y="1143979"/>
            <a:ext cx="5844119" cy="5197444"/>
          </a:xfrm>
        </p:spPr>
        <p:txBody>
          <a:bodyPr>
            <a:noAutofit/>
          </a:bodyPr>
          <a:lstStyle/>
          <a:p>
            <a:pPr algn="just"/>
            <a:r>
              <a:rPr lang="en-US" dirty="0">
                <a:latin typeface="Arial" panose="020B0604020202020204" pitchFamily="34" charset="0"/>
                <a:cs typeface="Arial" panose="020B0604020202020204" pitchFamily="34" charset="0"/>
              </a:rPr>
              <a:t>Slice. A slice is a subset of a multidimensional array (usually a two-dimensional representation) corresponding to a single value set for one (or more) of the dimensions not in the subset.</a:t>
            </a:r>
          </a:p>
          <a:p>
            <a:pPr algn="just"/>
            <a:r>
              <a:rPr lang="en-US" dirty="0">
                <a:latin typeface="Arial" panose="020B0604020202020204" pitchFamily="34" charset="0"/>
                <a:cs typeface="Arial" panose="020B0604020202020204" pitchFamily="34" charset="0"/>
              </a:rPr>
              <a:t>Dice. The dice operation is a slice on more than two dimensions of a data cube.</a:t>
            </a:r>
          </a:p>
          <a:p>
            <a:pPr algn="just"/>
            <a:r>
              <a:rPr lang="en-US" dirty="0">
                <a:latin typeface="Arial" panose="020B0604020202020204" pitchFamily="34" charset="0"/>
                <a:cs typeface="Arial" panose="020B0604020202020204" pitchFamily="34" charset="0"/>
              </a:rPr>
              <a:t>Drill Down/Up. Drilling down or up is a specific OLAP technique whereby the user navigates among levels of data ranging from the most summarized (up) to the most detailed (down).</a:t>
            </a:r>
          </a:p>
          <a:p>
            <a:pPr algn="just"/>
            <a:r>
              <a:rPr lang="en-US" dirty="0">
                <a:latin typeface="Arial" panose="020B0604020202020204" pitchFamily="34" charset="0"/>
                <a:cs typeface="Arial" panose="020B0604020202020204" pitchFamily="34" charset="0"/>
              </a:rPr>
              <a:t>Roll-up. A roll-up involves computing all the data relationships for one or more dimensions. To do this, a computational relationship or formula might be defined.</a:t>
            </a:r>
          </a:p>
          <a:p>
            <a:pPr algn="just"/>
            <a:r>
              <a:rPr lang="en-US" dirty="0">
                <a:latin typeface="Arial" panose="020B0604020202020204" pitchFamily="34" charset="0"/>
                <a:cs typeface="Arial" panose="020B0604020202020204" pitchFamily="34" charset="0"/>
              </a:rPr>
              <a:t>Pivot. This is used to change the dimensional orientation of a report or ad hoc query-page </a:t>
            </a:r>
            <a:r>
              <a:rPr lang="en-US" dirty="0" smtClean="0">
                <a:latin typeface="Arial" panose="020B0604020202020204" pitchFamily="34" charset="0"/>
                <a:cs typeface="Arial" panose="020B0604020202020204" pitchFamily="34" charset="0"/>
              </a:rPr>
              <a:t>display</a:t>
            </a:r>
            <a:endParaRPr lang="en-US"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xmlns="" id="{B6B5B0DC-404C-F2DA-9FE0-52F39499CC2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790334" y="463138"/>
            <a:ext cx="4657479" cy="547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067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E6C91A-77D3-A005-F636-AEA375202C5E}"/>
              </a:ext>
            </a:extLst>
          </p:cNvPr>
          <p:cNvSpPr>
            <a:spLocks noGrp="1"/>
          </p:cNvSpPr>
          <p:nvPr>
            <p:ph type="title"/>
          </p:nvPr>
        </p:nvSpPr>
        <p:spPr/>
        <p:txBody>
          <a:bodyPr>
            <a:normAutofit/>
          </a:bodyPr>
          <a:lstStyle/>
          <a:p>
            <a:r>
              <a:rPr lang="en-US" altLang="id-ID" sz="3200" dirty="0">
                <a:solidFill>
                  <a:schemeClr val="tx2"/>
                </a:solidFill>
                <a:ea typeface="Lato" panose="020F0502020204030203" pitchFamily="34" charset="0"/>
                <a:cs typeface="Lato" panose="020F0502020204030203" pitchFamily="34" charset="0"/>
              </a:rPr>
              <a:t>Data Warehousing Implementation Issues </a:t>
            </a:r>
            <a:br>
              <a:rPr lang="en-US" altLang="id-ID" sz="3200" dirty="0">
                <a:solidFill>
                  <a:schemeClr val="tx2"/>
                </a:solidFill>
                <a:ea typeface="Lato" panose="020F0502020204030203" pitchFamily="34" charset="0"/>
                <a:cs typeface="Lato" panose="020F0502020204030203" pitchFamily="34" charset="0"/>
              </a:rPr>
            </a:br>
            <a:endParaRPr lang="en-US" dirty="0"/>
          </a:p>
        </p:txBody>
      </p:sp>
      <p:sp>
        <p:nvSpPr>
          <p:cNvPr id="5" name="Content Placeholder 4">
            <a:extLst>
              <a:ext uri="{FF2B5EF4-FFF2-40B4-BE49-F238E27FC236}">
                <a16:creationId xmlns:a16="http://schemas.microsoft.com/office/drawing/2014/main" xmlns="" id="{17BCFD68-70FB-ACC8-1CD2-1BEE06BDCAF2}"/>
              </a:ext>
            </a:extLst>
          </p:cNvPr>
          <p:cNvSpPr>
            <a:spLocks noGrp="1"/>
          </p:cNvSpPr>
          <p:nvPr>
            <p:ph idx="1"/>
          </p:nvPr>
        </p:nvSpPr>
        <p:spPr>
          <a:xfrm>
            <a:off x="1451579" y="2015732"/>
            <a:ext cx="9603275" cy="3970201"/>
          </a:xfrm>
        </p:spPr>
        <p:txBody>
          <a:bodyPr>
            <a:normAutofit/>
          </a:bodyPr>
          <a:lstStyle/>
          <a:p>
            <a:pPr marL="0" indent="0" algn="just">
              <a:buNone/>
            </a:pPr>
            <a:r>
              <a:rPr lang="en-US" altLang="en-US" dirty="0">
                <a:latin typeface="Arial" panose="020B0604020202020204" pitchFamily="34" charset="0"/>
                <a:cs typeface="Arial" panose="020B0604020202020204" pitchFamily="34" charset="0"/>
              </a:rPr>
              <a:t>When developing a successful data warehouse, it is </a:t>
            </a:r>
            <a:r>
              <a:rPr lang="en-US" altLang="en-US" dirty="0" err="1">
                <a:latin typeface="Arial" panose="020B0604020202020204" pitchFamily="34" charset="0"/>
                <a:cs typeface="Arial" panose="020B0604020202020204" pitchFamily="34" charset="0"/>
              </a:rPr>
              <a:t>importantto</a:t>
            </a:r>
            <a:r>
              <a:rPr lang="en-US" altLang="en-US" dirty="0">
                <a:latin typeface="Arial" panose="020B0604020202020204" pitchFamily="34" charset="0"/>
                <a:cs typeface="Arial" panose="020B0604020202020204" pitchFamily="34" charset="0"/>
              </a:rPr>
              <a:t> carefully consider various risks and avoid the following issues</a:t>
            </a:r>
          </a:p>
          <a:p>
            <a:pPr algn="just"/>
            <a:r>
              <a:rPr lang="en-US" altLang="id-ID" sz="2000" dirty="0">
                <a:latin typeface="Arial" panose="020B0604020202020204" pitchFamily="34" charset="0"/>
                <a:ea typeface="Lato" panose="020F0502020204030203" pitchFamily="34" charset="0"/>
                <a:cs typeface="Arial" panose="020B0604020202020204" pitchFamily="34" charset="0"/>
              </a:rPr>
              <a:t>Engaging in politically naive behavior.</a:t>
            </a:r>
          </a:p>
          <a:p>
            <a:pPr algn="just"/>
            <a:r>
              <a:rPr lang="en-US" altLang="id-ID" sz="2000" dirty="0">
                <a:latin typeface="Arial" panose="020B0604020202020204" pitchFamily="34" charset="0"/>
                <a:ea typeface="Lato" panose="020F0502020204030203" pitchFamily="34" charset="0"/>
                <a:cs typeface="Arial" panose="020B0604020202020204" pitchFamily="34" charset="0"/>
              </a:rPr>
              <a:t>Loading the warehouse with information just because it is available</a:t>
            </a:r>
            <a:endParaRPr lang="en-US" altLang="id-ID" dirty="0">
              <a:latin typeface="Arial" panose="020B0604020202020204" pitchFamily="34" charset="0"/>
              <a:ea typeface="Lato" panose="020F0502020204030203" pitchFamily="34" charset="0"/>
              <a:cs typeface="Arial" panose="020B0604020202020204" pitchFamily="34" charset="0"/>
            </a:endParaRPr>
          </a:p>
          <a:p>
            <a:pPr algn="just"/>
            <a:r>
              <a:rPr lang="en-US" altLang="id-ID" sz="2000" dirty="0">
                <a:latin typeface="Arial" panose="020B0604020202020204" pitchFamily="34" charset="0"/>
                <a:ea typeface="Lato" panose="020F0502020204030203" pitchFamily="34" charset="0"/>
                <a:cs typeface="Arial" panose="020B0604020202020204" pitchFamily="34" charset="0"/>
              </a:rPr>
              <a:t>Believing that data warehousing database design is the same as transactional database design</a:t>
            </a:r>
          </a:p>
          <a:p>
            <a:r>
              <a:rPr lang="en-US" altLang="id-ID" sz="2000" dirty="0">
                <a:latin typeface="Arial" panose="020B0604020202020204" pitchFamily="34" charset="0"/>
                <a:ea typeface="Lato" panose="020F0502020204030203" pitchFamily="34" charset="0"/>
                <a:cs typeface="Arial" panose="020B0604020202020204" pitchFamily="34" charset="0"/>
              </a:rPr>
              <a:t>Choosing a data warehouse manager who is technology oriented rather than user Oriented</a:t>
            </a:r>
          </a:p>
          <a:p>
            <a:pPr eaLnBrk="1" hangingPunct="1">
              <a:lnSpc>
                <a:spcPts val="2675"/>
              </a:lnSpc>
            </a:pPr>
            <a:r>
              <a:rPr lang="en-US" altLang="id-ID" sz="2000" dirty="0">
                <a:latin typeface="Lato" panose="020F0502020204030203" pitchFamily="34" charset="0"/>
                <a:ea typeface="Lato" panose="020F0502020204030203" pitchFamily="34" charset="0"/>
                <a:cs typeface="Lato" panose="020F0502020204030203" pitchFamily="34" charset="0"/>
              </a:rPr>
              <a:t>Focusing on traditional internal record-oriented data and ignoring the value of external data and of text, images, and, perhaps, sound </a:t>
            </a:r>
            <a:r>
              <a:rPr lang="en-US" altLang="id-ID" sz="2000">
                <a:latin typeface="Lato" panose="020F0502020204030203" pitchFamily="34" charset="0"/>
                <a:ea typeface="Lato" panose="020F0502020204030203" pitchFamily="34" charset="0"/>
                <a:cs typeface="Lato" panose="020F0502020204030203" pitchFamily="34" charset="0"/>
              </a:rPr>
              <a:t>and </a:t>
            </a:r>
            <a:r>
              <a:rPr lang="en-US" altLang="id-ID" sz="2000" smtClean="0">
                <a:latin typeface="Lato" panose="020F0502020204030203" pitchFamily="34" charset="0"/>
                <a:ea typeface="Lato" panose="020F0502020204030203" pitchFamily="34" charset="0"/>
                <a:cs typeface="Lato" panose="020F0502020204030203" pitchFamily="34" charset="0"/>
              </a:rPr>
              <a:t>video</a:t>
            </a:r>
            <a:endParaRPr lang="en-US" altLang="id-ID" sz="2000" dirty="0">
              <a:latin typeface="Lato" panose="020F0502020204030203" pitchFamily="34" charset="0"/>
              <a:ea typeface="Lato" panose="020F0502020204030203" pitchFamily="34" charset="0"/>
              <a:cs typeface="Lato" panose="020F0502020204030203"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62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8848C-DA74-DE72-DA77-B9498923AA40}"/>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Data Warehousing Implementation Issues (1)</a:t>
            </a:r>
            <a:endParaRPr lang="en-US" dirty="0"/>
          </a:p>
        </p:txBody>
      </p:sp>
      <p:sp>
        <p:nvSpPr>
          <p:cNvPr id="3" name="Content Placeholder 2">
            <a:extLst>
              <a:ext uri="{FF2B5EF4-FFF2-40B4-BE49-F238E27FC236}">
                <a16:creationId xmlns:a16="http://schemas.microsoft.com/office/drawing/2014/main" xmlns="" id="{F1364E8E-4495-0D1D-EB40-9EC50C5BD12D}"/>
              </a:ext>
            </a:extLst>
          </p:cNvPr>
          <p:cNvSpPr>
            <a:spLocks noGrp="1"/>
          </p:cNvSpPr>
          <p:nvPr>
            <p:ph idx="1"/>
          </p:nvPr>
        </p:nvSpPr>
        <p:spPr/>
        <p:txBody>
          <a:bodyPr/>
          <a:lstStyle/>
          <a:p>
            <a:pPr algn="just"/>
            <a:r>
              <a:rPr lang="en-US" altLang="id-ID" sz="2000" dirty="0">
                <a:latin typeface="Arial" panose="020B0604020202020204" pitchFamily="34" charset="0"/>
                <a:ea typeface="Lato" panose="020F0502020204030203" pitchFamily="34" charset="0"/>
                <a:cs typeface="Arial" panose="020B0604020202020204" pitchFamily="34" charset="0"/>
              </a:rPr>
              <a:t>Delivering data with overlapping and confusing definitions</a:t>
            </a:r>
          </a:p>
          <a:p>
            <a:pPr algn="just"/>
            <a:r>
              <a:rPr lang="en-US" altLang="id-ID" sz="2000" dirty="0">
                <a:latin typeface="Arial" panose="020B0604020202020204" pitchFamily="34" charset="0"/>
                <a:ea typeface="Lato" panose="020F0502020204030203" pitchFamily="34" charset="0"/>
                <a:cs typeface="Arial" panose="020B0604020202020204" pitchFamily="34" charset="0"/>
              </a:rPr>
              <a:t>Believing promises of performance, capacity, and scalability</a:t>
            </a:r>
            <a:endParaRPr lang="en-US" altLang="id-ID" dirty="0">
              <a:latin typeface="Arial" panose="020B0604020202020204" pitchFamily="34" charset="0"/>
              <a:ea typeface="Lato" panose="020F0502020204030203" pitchFamily="34" charset="0"/>
              <a:cs typeface="Arial" panose="020B0604020202020204" pitchFamily="34" charset="0"/>
            </a:endParaRPr>
          </a:p>
          <a:p>
            <a:pPr algn="just" eaLnBrk="1" hangingPunct="1">
              <a:lnSpc>
                <a:spcPts val="2675"/>
              </a:lnSpc>
            </a:pPr>
            <a:r>
              <a:rPr lang="en-US" altLang="id-ID" sz="2000" dirty="0">
                <a:latin typeface="Arial" panose="020B0604020202020204" pitchFamily="34" charset="0"/>
                <a:ea typeface="Lato" panose="020F0502020204030203" pitchFamily="34" charset="0"/>
                <a:cs typeface="Arial" panose="020B0604020202020204" pitchFamily="34" charset="0"/>
              </a:rPr>
              <a:t>Believing that your problems are over when the data warehouse is up and running.</a:t>
            </a:r>
          </a:p>
          <a:p>
            <a:pPr algn="just"/>
            <a:r>
              <a:rPr lang="en-US" altLang="id-ID" sz="2000" dirty="0">
                <a:latin typeface="Arial" panose="020B0604020202020204" pitchFamily="34" charset="0"/>
                <a:ea typeface="Lato" panose="020F0502020204030203" pitchFamily="34" charset="0"/>
                <a:cs typeface="Arial" panose="020B0604020202020204" pitchFamily="34" charset="0"/>
              </a:rPr>
              <a:t>Focusing on ad hoc data mining and periodic reporting instead of alerts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692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74F96-66C0-C68D-A638-450A95186C4E}"/>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Data Warehousing Implementation Issues (2)</a:t>
            </a:r>
            <a:endParaRPr lang="en-US" dirty="0"/>
          </a:p>
        </p:txBody>
      </p:sp>
      <p:sp>
        <p:nvSpPr>
          <p:cNvPr id="3" name="Content Placeholder 2">
            <a:extLst>
              <a:ext uri="{FF2B5EF4-FFF2-40B4-BE49-F238E27FC236}">
                <a16:creationId xmlns:a16="http://schemas.microsoft.com/office/drawing/2014/main" xmlns="" id="{151948C1-2E10-F038-2628-5F8A20A9FD8E}"/>
              </a:ext>
            </a:extLst>
          </p:cNvPr>
          <p:cNvSpPr>
            <a:spLocks noGrp="1"/>
          </p:cNvSpPr>
          <p:nvPr>
            <p:ph idx="1"/>
          </p:nvPr>
        </p:nvSpPr>
        <p:spPr/>
        <p:txBody>
          <a:bodyPr>
            <a:normAutofit fontScale="47500" lnSpcReduction="20000"/>
          </a:bodyPr>
          <a:lstStyle/>
          <a:p>
            <a:pPr algn="just"/>
            <a:r>
              <a:rPr lang="en-US" altLang="en-US" sz="5000" dirty="0">
                <a:latin typeface="Arial" panose="020B0604020202020204" pitchFamily="34" charset="0"/>
                <a:cs typeface="Arial" panose="020B0604020202020204" pitchFamily="34" charset="0"/>
              </a:rPr>
              <a:t>A data warehouse will be successful only if there is strong senior management support for its development and if there is a project champion who is high up in the organizational chart.</a:t>
            </a:r>
          </a:p>
          <a:p>
            <a:pPr algn="just"/>
            <a:r>
              <a:rPr lang="en-US" altLang="en-US" sz="5000" dirty="0">
                <a:latin typeface="Arial" panose="020B0604020202020204" pitchFamily="34" charset="0"/>
                <a:cs typeface="Arial" panose="020B0604020202020204" pitchFamily="34" charset="0"/>
              </a:rPr>
              <a:t>User participation in the development of data and access modeling is a critical success factor in data warehouse development. </a:t>
            </a:r>
          </a:p>
          <a:p>
            <a:pPr algn="just"/>
            <a:r>
              <a:rPr lang="en-US" altLang="en-US" sz="5000" dirty="0">
                <a:latin typeface="Arial" panose="020B0604020202020204" pitchFamily="34" charset="0"/>
                <a:cs typeface="Arial" panose="020B0604020202020204" pitchFamily="34" charset="0"/>
              </a:rPr>
              <a:t>During data modeling, expertise is required to determine:</a:t>
            </a:r>
          </a:p>
          <a:p>
            <a:pPr lvl="1" algn="just"/>
            <a:r>
              <a:rPr lang="en-US" altLang="en-US" sz="5000" dirty="0">
                <a:latin typeface="Arial" panose="020B0604020202020204" pitchFamily="34" charset="0"/>
                <a:cs typeface="Arial" panose="020B0604020202020204" pitchFamily="34" charset="0"/>
              </a:rPr>
              <a:t>what data are needed, </a:t>
            </a:r>
          </a:p>
          <a:p>
            <a:pPr lvl="1" algn="just"/>
            <a:r>
              <a:rPr lang="en-US" altLang="en-US" sz="5000" dirty="0">
                <a:latin typeface="Arial" panose="020B0604020202020204" pitchFamily="34" charset="0"/>
                <a:cs typeface="Arial" panose="020B0604020202020204" pitchFamily="34" charset="0"/>
              </a:rPr>
              <a:t>define business rules associated with the data, and </a:t>
            </a:r>
          </a:p>
          <a:p>
            <a:pPr lvl="1" algn="just"/>
            <a:r>
              <a:rPr lang="en-US" altLang="en-US" sz="5000" dirty="0">
                <a:latin typeface="Arial" panose="020B0604020202020204" pitchFamily="34" charset="0"/>
                <a:cs typeface="Arial" panose="020B0604020202020204" pitchFamily="34" charset="0"/>
              </a:rPr>
              <a:t>decide what aggregations and other calculations may be necessary. </a:t>
            </a:r>
          </a:p>
          <a:p>
            <a:endParaRPr lang="en-US" dirty="0"/>
          </a:p>
        </p:txBody>
      </p:sp>
    </p:spTree>
    <p:extLst>
      <p:ext uri="{BB962C8B-B14F-4D97-AF65-F5344CB8AC3E}">
        <p14:creationId xmlns:p14="http://schemas.microsoft.com/office/powerpoint/2010/main" val="3453697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696B98-357E-E655-FE10-9C6D36CC9F73}"/>
              </a:ext>
            </a:extLst>
          </p:cNvPr>
          <p:cNvSpPr>
            <a:spLocks noGrp="1"/>
          </p:cNvSpPr>
          <p:nvPr>
            <p:ph type="title"/>
          </p:nvPr>
        </p:nvSpPr>
        <p:spPr/>
        <p:txBody>
          <a:bodyPr>
            <a:noAutofit/>
          </a:bodyPr>
          <a:lstStyle/>
          <a:p>
            <a:r>
              <a:rPr lang="en-US" altLang="en-US" dirty="0"/>
              <a:t>Massive Data Warehouses and Scalability</a:t>
            </a:r>
            <a:br>
              <a:rPr lang="en-US" altLang="en-US" dirty="0"/>
            </a:br>
            <a:endParaRPr lang="en-US" dirty="0"/>
          </a:p>
        </p:txBody>
      </p:sp>
      <p:sp>
        <p:nvSpPr>
          <p:cNvPr id="3" name="Content Placeholder 2">
            <a:extLst>
              <a:ext uri="{FF2B5EF4-FFF2-40B4-BE49-F238E27FC236}">
                <a16:creationId xmlns:a16="http://schemas.microsoft.com/office/drawing/2014/main" xmlns="" id="{3BBD5D1C-17F4-8844-6443-274786B2DA5B}"/>
              </a:ext>
            </a:extLst>
          </p:cNvPr>
          <p:cNvSpPr>
            <a:spLocks noGrp="1"/>
          </p:cNvSpPr>
          <p:nvPr>
            <p:ph idx="1"/>
          </p:nvPr>
        </p:nvSpPr>
        <p:spPr/>
        <p:txBody>
          <a:bodyPr/>
          <a:lstStyle/>
          <a:p>
            <a:pPr marL="0" indent="0" algn="just">
              <a:buNone/>
            </a:pPr>
            <a:r>
              <a:rPr lang="en-US" altLang="en-US" sz="2000" dirty="0">
                <a:latin typeface="Arial" panose="020B0604020202020204" pitchFamily="34" charset="0"/>
                <a:cs typeface="Arial" panose="020B0604020202020204" pitchFamily="34" charset="0"/>
              </a:rPr>
              <a:t>The main issues pertaining to scalability are:</a:t>
            </a:r>
          </a:p>
          <a:p>
            <a:pPr algn="just"/>
            <a:r>
              <a:rPr lang="en-US" altLang="en-US" sz="2000" dirty="0">
                <a:latin typeface="Arial" panose="020B0604020202020204" pitchFamily="34" charset="0"/>
                <a:cs typeface="Arial" panose="020B0604020202020204" pitchFamily="34" charset="0"/>
              </a:rPr>
              <a:t>the amount of data in the warehouse</a:t>
            </a:r>
          </a:p>
          <a:p>
            <a:pPr algn="just"/>
            <a:r>
              <a:rPr lang="en-US" altLang="en-US" sz="2000" dirty="0">
                <a:latin typeface="Arial" panose="020B0604020202020204" pitchFamily="34" charset="0"/>
                <a:cs typeface="Arial" panose="020B0604020202020204" pitchFamily="34" charset="0"/>
              </a:rPr>
              <a:t>how quickly the warehouse is expected to grow</a:t>
            </a:r>
            <a:endParaRPr lang="en-US" altLang="id-ID" sz="2000" dirty="0">
              <a:solidFill>
                <a:schemeClr val="tx2"/>
              </a:solidFill>
              <a:latin typeface="Arial" panose="020B0604020202020204" pitchFamily="34" charset="0"/>
              <a:ea typeface="Lato" panose="020F0502020204030203" pitchFamily="34" charset="0"/>
              <a:cs typeface="Arial" panose="020B0604020202020204" pitchFamily="34" charset="0"/>
            </a:endParaRPr>
          </a:p>
          <a:p>
            <a:pPr algn="just"/>
            <a:r>
              <a:rPr lang="en-US" altLang="en-US" sz="2000" dirty="0">
                <a:latin typeface="Arial" panose="020B0604020202020204" pitchFamily="34" charset="0"/>
                <a:cs typeface="Arial" panose="020B0604020202020204" pitchFamily="34" charset="0"/>
              </a:rPr>
              <a:t>the number of concurrent users</a:t>
            </a:r>
            <a:endParaRPr lang="en-US" altLang="id-ID" sz="2000" dirty="0">
              <a:solidFill>
                <a:schemeClr val="tx2"/>
              </a:solidFill>
              <a:latin typeface="Arial" panose="020B0604020202020204" pitchFamily="34" charset="0"/>
              <a:ea typeface="Lato" panose="020F0502020204030203" pitchFamily="34" charset="0"/>
              <a:cs typeface="Arial" panose="020B0604020202020204" pitchFamily="34" charset="0"/>
            </a:endParaRPr>
          </a:p>
          <a:p>
            <a:pPr algn="just"/>
            <a:r>
              <a:rPr lang="en-US" altLang="en-US" sz="2000" dirty="0">
                <a:latin typeface="Arial" panose="020B0604020202020204" pitchFamily="34" charset="0"/>
                <a:cs typeface="Arial" panose="020B0604020202020204" pitchFamily="34" charset="0"/>
              </a:rPr>
              <a:t>the complexity of user queries</a:t>
            </a:r>
            <a:endParaRPr lang="en-US" altLang="id-ID" sz="2000" dirty="0">
              <a:solidFill>
                <a:schemeClr val="tx2"/>
              </a:solidFill>
              <a:latin typeface="Arial" panose="020B0604020202020204" pitchFamily="34" charset="0"/>
              <a:ea typeface="Lato" panose="020F0502020204030203" pitchFamily="34" charset="0"/>
              <a:cs typeface="Arial" panose="020B0604020202020204" pitchFamily="34" charset="0"/>
            </a:endParaRPr>
          </a:p>
          <a:p>
            <a:endParaRPr lang="en-US" altLang="en-US" sz="2000" dirty="0">
              <a:latin typeface="Lato" panose="020F0502020204030203" pitchFamily="34" charset="0"/>
            </a:endParaRPr>
          </a:p>
          <a:p>
            <a:endParaRPr lang="en-US" dirty="0"/>
          </a:p>
        </p:txBody>
      </p:sp>
    </p:spTree>
    <p:extLst>
      <p:ext uri="{BB962C8B-B14F-4D97-AF65-F5344CB8AC3E}">
        <p14:creationId xmlns:p14="http://schemas.microsoft.com/office/powerpoint/2010/main" val="2312232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B3A9B-7EC8-1EA4-7A60-0262A0C50B2A}"/>
              </a:ext>
            </a:extLst>
          </p:cNvPr>
          <p:cNvSpPr>
            <a:spLocks noGrp="1"/>
          </p:cNvSpPr>
          <p:nvPr>
            <p:ph type="title"/>
          </p:nvPr>
        </p:nvSpPr>
        <p:spPr/>
        <p:txBody>
          <a:bodyPr/>
          <a:lstStyle/>
          <a:p>
            <a:r>
              <a:rPr lang="en-US" altLang="en-US" dirty="0"/>
              <a:t>Massive Data Warehouses and Scalability(1)</a:t>
            </a:r>
            <a:endParaRPr lang="en-US" dirty="0"/>
          </a:p>
        </p:txBody>
      </p:sp>
      <p:sp>
        <p:nvSpPr>
          <p:cNvPr id="3" name="Content Placeholder 2">
            <a:extLst>
              <a:ext uri="{FF2B5EF4-FFF2-40B4-BE49-F238E27FC236}">
                <a16:creationId xmlns:a16="http://schemas.microsoft.com/office/drawing/2014/main" xmlns="" id="{6541E929-B52A-909F-CEF2-CCE358A95D39}"/>
              </a:ext>
            </a:extLst>
          </p:cNvPr>
          <p:cNvSpPr>
            <a:spLocks noGrp="1"/>
          </p:cNvSpPr>
          <p:nvPr>
            <p:ph idx="1"/>
          </p:nvPr>
        </p:nvSpPr>
        <p:spPr/>
        <p:txBody>
          <a:bodyPr>
            <a:normAutofit/>
          </a:bodyPr>
          <a:lstStyle/>
          <a:p>
            <a:pPr algn="just"/>
            <a:r>
              <a:rPr lang="en-US" altLang="en-US" sz="2000" dirty="0">
                <a:latin typeface="Arial" panose="020B0604020202020204" pitchFamily="34" charset="0"/>
                <a:cs typeface="Arial" panose="020B0604020202020204" pitchFamily="34" charset="0"/>
              </a:rPr>
              <a:t>A data warehouse must scale both horizontally and vertically.</a:t>
            </a:r>
          </a:p>
          <a:p>
            <a:pPr algn="just"/>
            <a:r>
              <a:rPr lang="en-US" altLang="en-US" sz="2000" dirty="0">
                <a:latin typeface="Arial" panose="020B0604020202020204" pitchFamily="34" charset="0"/>
                <a:cs typeface="Arial" panose="020B0604020202020204" pitchFamily="34" charset="0"/>
              </a:rPr>
              <a:t>Data growth may be a result of the addition of current cycle data (e.g., this month’s results) and/or historical data</a:t>
            </a:r>
          </a:p>
          <a:p>
            <a:pPr algn="just"/>
            <a:r>
              <a:rPr lang="en-US" altLang="en-US" sz="2000" dirty="0">
                <a:latin typeface="Arial" panose="020B0604020202020204" pitchFamily="34" charset="0"/>
                <a:cs typeface="Arial" panose="020B0604020202020204" pitchFamily="34" charset="0"/>
              </a:rPr>
              <a:t>Given that the size of data warehouses is expanding at an exponential rate, scalability is an important issue. </a:t>
            </a:r>
          </a:p>
          <a:p>
            <a:pPr algn="just"/>
            <a:r>
              <a:rPr lang="en-US" altLang="en-US" sz="2000" dirty="0">
                <a:latin typeface="Arial" panose="020B0604020202020204" pitchFamily="34" charset="0"/>
                <a:cs typeface="Arial" panose="020B0604020202020204" pitchFamily="34" charset="0"/>
              </a:rPr>
              <a:t>Good scalability means that queries and other data-access functions will grow (ideally) linearly with the size of the warehouse.</a:t>
            </a:r>
          </a:p>
          <a:p>
            <a:pPr algn="just"/>
            <a:r>
              <a:rPr lang="en-US" altLang="en-US" sz="2000" dirty="0">
                <a:latin typeface="Arial" panose="020B0604020202020204" pitchFamily="34" charset="0"/>
                <a:cs typeface="Arial" panose="020B0604020202020204" pitchFamily="34" charset="0"/>
              </a:rPr>
              <a:t>Scalability is difficult when managing hundreds of terabytes or more. </a:t>
            </a:r>
          </a:p>
          <a:p>
            <a:pPr algn="just"/>
            <a:r>
              <a:rPr lang="en-US" altLang="en-US" sz="2000" dirty="0">
                <a:latin typeface="Arial" panose="020B0604020202020204" pitchFamily="34" charset="0"/>
                <a:cs typeface="Arial" panose="020B0604020202020204" pitchFamily="34" charset="0"/>
              </a:rPr>
              <a:t>Terabytes of data have considerable inertia, occupy a lot of physical space, and require powerful computers</a:t>
            </a:r>
          </a:p>
          <a:p>
            <a:endParaRPr lang="en-US" dirty="0"/>
          </a:p>
        </p:txBody>
      </p:sp>
    </p:spTree>
    <p:extLst>
      <p:ext uri="{BB962C8B-B14F-4D97-AF65-F5344CB8AC3E}">
        <p14:creationId xmlns:p14="http://schemas.microsoft.com/office/powerpoint/2010/main" val="271291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0EE203-4AA4-35CC-3B1B-79B84208EA22}"/>
              </a:ext>
            </a:extLst>
          </p:cNvPr>
          <p:cNvSpPr>
            <a:spLocks noGrp="1"/>
          </p:cNvSpPr>
          <p:nvPr>
            <p:ph type="title"/>
          </p:nvPr>
        </p:nvSpPr>
        <p:spPr/>
        <p:txBody>
          <a:bodyPr/>
          <a:lstStyle/>
          <a:p>
            <a:r>
              <a:rPr lang="en-US" altLang="en-US" sz="3200" dirty="0"/>
              <a:t>Data Integration</a:t>
            </a:r>
            <a:r>
              <a:rPr lang="id-ID" altLang="id-ID" sz="3200" b="1" dirty="0">
                <a:solidFill>
                  <a:schemeClr val="tx2"/>
                </a:solidFill>
                <a:latin typeface="Lato" panose="020F0502020204030203" pitchFamily="34" charset="0"/>
                <a:ea typeface="Lato" panose="020F0502020204030203" pitchFamily="34" charset="0"/>
                <a:cs typeface="Lato" panose="020F0502020204030203" pitchFamily="34" charset="0"/>
              </a:rPr>
              <a:t/>
            </a:r>
            <a:br>
              <a:rPr lang="id-ID" altLang="id-ID" sz="3200" b="1" dirty="0">
                <a:solidFill>
                  <a:schemeClr val="tx2"/>
                </a:solidFill>
                <a:latin typeface="Lato" panose="020F0502020204030203" pitchFamily="34" charset="0"/>
                <a:ea typeface="Lato" panose="020F0502020204030203" pitchFamily="34" charset="0"/>
                <a:cs typeface="Lato" panose="020F0502020204030203" pitchFamily="34" charset="0"/>
              </a:rPr>
            </a:br>
            <a:endParaRPr lang="en-US" dirty="0"/>
          </a:p>
        </p:txBody>
      </p:sp>
      <p:sp>
        <p:nvSpPr>
          <p:cNvPr id="3" name="Content Placeholder 2">
            <a:extLst>
              <a:ext uri="{FF2B5EF4-FFF2-40B4-BE49-F238E27FC236}">
                <a16:creationId xmlns:a16="http://schemas.microsoft.com/office/drawing/2014/main" xmlns="" id="{940F27D5-7588-4E4D-4142-9A9DDC5EA4C4}"/>
              </a:ext>
            </a:extLst>
          </p:cNvPr>
          <p:cNvSpPr>
            <a:spLocks noGrp="1"/>
          </p:cNvSpPr>
          <p:nvPr>
            <p:ph idx="1"/>
          </p:nvPr>
        </p:nvSpPr>
        <p:spPr/>
        <p:txBody>
          <a:bodyPr>
            <a:normAutofit fontScale="47500" lnSpcReduction="20000"/>
          </a:bodyPr>
          <a:lstStyle/>
          <a:p>
            <a:pPr algn="just">
              <a:buFont typeface="Arial" panose="020B0604020202020204" pitchFamily="34" charset="0"/>
              <a:buChar char="•"/>
            </a:pPr>
            <a:r>
              <a:rPr lang="en-US" altLang="en-US" sz="5000" dirty="0">
                <a:latin typeface="Arial" panose="020B0604020202020204" pitchFamily="34" charset="0"/>
                <a:cs typeface="Arial" panose="020B0604020202020204" pitchFamily="34" charset="0"/>
              </a:rPr>
              <a:t>As data warehouses grow in size, the issues of integrating data grow as well</a:t>
            </a:r>
          </a:p>
          <a:p>
            <a:pPr algn="just">
              <a:buFont typeface="Arial" panose="020B0604020202020204" pitchFamily="34" charset="0"/>
              <a:buChar char="•"/>
            </a:pPr>
            <a:r>
              <a:rPr lang="en-US" altLang="en-US" sz="5000" dirty="0">
                <a:latin typeface="Arial" panose="020B0604020202020204" pitchFamily="34" charset="0"/>
                <a:cs typeface="Arial" panose="020B0604020202020204" pitchFamily="34" charset="0"/>
              </a:rPr>
              <a:t>Data integration comprises three major processes that, when correctly implemented, permit data to be accessed and made accessible to an array of ETL and analysis tools and the data warehousing environment: </a:t>
            </a:r>
          </a:p>
          <a:p>
            <a:pPr lvl="1" algn="just">
              <a:buFont typeface="Lato" panose="020F0502020204030203" pitchFamily="34" charset="0"/>
              <a:buAutoNum type="arabicPeriod"/>
            </a:pPr>
            <a:r>
              <a:rPr lang="en-US" altLang="en-US" sz="5000" dirty="0">
                <a:latin typeface="Arial" panose="020B0604020202020204" pitchFamily="34" charset="0"/>
                <a:cs typeface="Arial" panose="020B0604020202020204" pitchFamily="34" charset="0"/>
              </a:rPr>
              <a:t>data access (i.e., the ability to access and extract data from any data source), </a:t>
            </a:r>
          </a:p>
          <a:p>
            <a:pPr lvl="1" algn="just">
              <a:buFont typeface="Lato" panose="020F0502020204030203" pitchFamily="34" charset="0"/>
              <a:buAutoNum type="arabicPeriod"/>
            </a:pPr>
            <a:r>
              <a:rPr lang="en-US" altLang="en-US" sz="5000" dirty="0">
                <a:latin typeface="Arial" panose="020B0604020202020204" pitchFamily="34" charset="0"/>
                <a:cs typeface="Arial" panose="020B0604020202020204" pitchFamily="34" charset="0"/>
              </a:rPr>
              <a:t>data federation (i.e., the integration of business views across multiple data stores), and </a:t>
            </a:r>
          </a:p>
          <a:p>
            <a:pPr lvl="1" algn="just">
              <a:buFont typeface="Lato" panose="020F0502020204030203" pitchFamily="34" charset="0"/>
              <a:buAutoNum type="arabicPeriod"/>
            </a:pPr>
            <a:r>
              <a:rPr lang="en-US" altLang="en-US" sz="5000" dirty="0">
                <a:latin typeface="Arial" panose="020B0604020202020204" pitchFamily="34" charset="0"/>
                <a:cs typeface="Arial" panose="020B0604020202020204" pitchFamily="34" charset="0"/>
              </a:rPr>
              <a:t>change capture (based on the identification, capture, and delivery of the changes made to enterprise data sources). </a:t>
            </a:r>
          </a:p>
          <a:p>
            <a:endParaRPr lang="en-US" dirty="0"/>
          </a:p>
        </p:txBody>
      </p:sp>
    </p:spTree>
    <p:extLst>
      <p:ext uri="{BB962C8B-B14F-4D97-AF65-F5344CB8AC3E}">
        <p14:creationId xmlns:p14="http://schemas.microsoft.com/office/powerpoint/2010/main" val="134151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3ACB7-7252-9A3F-4B38-E4A40253B420}"/>
              </a:ext>
            </a:extLst>
          </p:cNvPr>
          <p:cNvSpPr>
            <a:spLocks noGrp="1"/>
          </p:cNvSpPr>
          <p:nvPr>
            <p:ph type="title"/>
          </p:nvPr>
        </p:nvSpPr>
        <p:spPr/>
        <p:txBody>
          <a:bodyPr/>
          <a:lstStyle/>
          <a:p>
            <a:r>
              <a:rPr lang="en-US" altLang="en-US" sz="3200" dirty="0"/>
              <a:t>Data Integration(2)</a:t>
            </a:r>
            <a:endParaRPr lang="en-US" dirty="0"/>
          </a:p>
        </p:txBody>
      </p:sp>
      <p:sp>
        <p:nvSpPr>
          <p:cNvPr id="3" name="Content Placeholder 2">
            <a:extLst>
              <a:ext uri="{FF2B5EF4-FFF2-40B4-BE49-F238E27FC236}">
                <a16:creationId xmlns:a16="http://schemas.microsoft.com/office/drawing/2014/main" xmlns="" id="{A5A84518-1874-22DF-D770-C30B86E1DD06}"/>
              </a:ext>
            </a:extLst>
          </p:cNvPr>
          <p:cNvSpPr>
            <a:spLocks noGrp="1"/>
          </p:cNvSpPr>
          <p:nvPr>
            <p:ph idx="1"/>
          </p:nvPr>
        </p:nvSpPr>
        <p:spPr/>
        <p:txBody>
          <a:bodyPr/>
          <a:lstStyle/>
          <a:p>
            <a:pPr marL="0" indent="0" algn="just">
              <a:buNone/>
            </a:pPr>
            <a:r>
              <a:rPr lang="en-US" altLang="en-US" sz="2000" dirty="0">
                <a:latin typeface="Arial" panose="020B0604020202020204" pitchFamily="34" charset="0"/>
                <a:cs typeface="Arial" panose="020B0604020202020204" pitchFamily="34" charset="0"/>
              </a:rPr>
              <a:t>A major purpose of a data warehouse is to integrate data from multiple systems Various integration technologies enable data and metadata integration:</a:t>
            </a:r>
          </a:p>
          <a:p>
            <a:pPr algn="just"/>
            <a:r>
              <a:rPr lang="en-US" altLang="id-ID" sz="2000" dirty="0">
                <a:solidFill>
                  <a:schemeClr val="tx2"/>
                </a:solidFill>
                <a:latin typeface="Arial" panose="020B0604020202020204" pitchFamily="34" charset="0"/>
                <a:ea typeface="Lato Bold"/>
                <a:cs typeface="Arial" panose="020B0604020202020204" pitchFamily="34" charset="0"/>
              </a:rPr>
              <a:t>Enterprise application integration (EAI)</a:t>
            </a:r>
            <a:endParaRPr lang="en-US" altLang="id-ID" dirty="0">
              <a:solidFill>
                <a:schemeClr val="tx2"/>
              </a:solidFill>
              <a:latin typeface="Arial" panose="020B0604020202020204" pitchFamily="34" charset="0"/>
              <a:ea typeface="Lato Bold"/>
              <a:cs typeface="Arial" panose="020B0604020202020204" pitchFamily="34" charset="0"/>
            </a:endParaRPr>
          </a:p>
          <a:p>
            <a:pPr algn="just"/>
            <a:r>
              <a:rPr lang="en-US" altLang="id-ID" sz="2000" dirty="0">
                <a:solidFill>
                  <a:schemeClr val="tx2"/>
                </a:solidFill>
                <a:latin typeface="Arial" panose="020B0604020202020204" pitchFamily="34" charset="0"/>
                <a:ea typeface="Lato Bold"/>
                <a:cs typeface="Arial" panose="020B0604020202020204" pitchFamily="34" charset="0"/>
              </a:rPr>
              <a:t>Service-oriented architecture (SOA)</a:t>
            </a:r>
          </a:p>
          <a:p>
            <a:pPr algn="just"/>
            <a:r>
              <a:rPr lang="en-US" altLang="id-ID" sz="2000" dirty="0">
                <a:solidFill>
                  <a:schemeClr val="tx2"/>
                </a:solidFill>
                <a:latin typeface="Arial" panose="020B0604020202020204" pitchFamily="34" charset="0"/>
                <a:ea typeface="Lato Bold"/>
                <a:cs typeface="Arial" panose="020B0604020202020204" pitchFamily="34" charset="0"/>
              </a:rPr>
              <a:t>Enterprise information integration (EII)</a:t>
            </a:r>
            <a:endParaRPr lang="en-US" altLang="id-ID" dirty="0">
              <a:solidFill>
                <a:schemeClr val="tx2"/>
              </a:solidFill>
              <a:latin typeface="Arial" panose="020B0604020202020204" pitchFamily="34" charset="0"/>
              <a:ea typeface="Lato Bold"/>
              <a:cs typeface="Arial" panose="020B0604020202020204" pitchFamily="34" charset="0"/>
            </a:endParaRPr>
          </a:p>
          <a:p>
            <a:pPr algn="just"/>
            <a:r>
              <a:rPr lang="en-US" altLang="id-ID" sz="2000" dirty="0">
                <a:solidFill>
                  <a:schemeClr val="tx2"/>
                </a:solidFill>
                <a:latin typeface="Arial" panose="020B0604020202020204" pitchFamily="34" charset="0"/>
                <a:ea typeface="Lato Bold"/>
                <a:cs typeface="Arial" panose="020B0604020202020204" pitchFamily="34" charset="0"/>
              </a:rPr>
              <a:t>Extraction, transformation, and load (ETL</a:t>
            </a:r>
            <a:r>
              <a:rPr lang="en-US" altLang="id-ID" dirty="0">
                <a:solidFill>
                  <a:schemeClr val="tx2"/>
                </a:solidFill>
                <a:latin typeface="Arial" panose="020B0604020202020204" pitchFamily="34" charset="0"/>
                <a:ea typeface="Lato Bold"/>
                <a:cs typeface="Arial" panose="020B0604020202020204" pitchFamily="34" charset="0"/>
              </a:rPr>
              <a:t>)</a:t>
            </a:r>
            <a:endParaRPr lang="en-US" alt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8656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15FDD-A4E5-C88C-45C0-B4EC304C2B62}"/>
              </a:ext>
            </a:extLst>
          </p:cNvPr>
          <p:cNvSpPr>
            <a:spLocks noGrp="1"/>
          </p:cNvSpPr>
          <p:nvPr>
            <p:ph type="title"/>
          </p:nvPr>
        </p:nvSpPr>
        <p:spPr/>
        <p:txBody>
          <a:bodyPr/>
          <a:lstStyle/>
          <a:p>
            <a:r>
              <a:rPr lang="en-US" altLang="id-ID" sz="3200" dirty="0">
                <a:solidFill>
                  <a:schemeClr val="tx2"/>
                </a:solidFill>
                <a:ea typeface="Lato Bold"/>
                <a:cs typeface="Arial" panose="020B0604020202020204" pitchFamily="34" charset="0"/>
              </a:rPr>
              <a:t>Enterprise application integration (EAI)</a:t>
            </a:r>
            <a:endParaRPr lang="en-US" dirty="0"/>
          </a:p>
        </p:txBody>
      </p:sp>
      <p:sp>
        <p:nvSpPr>
          <p:cNvPr id="3" name="Content Placeholder 2">
            <a:extLst>
              <a:ext uri="{FF2B5EF4-FFF2-40B4-BE49-F238E27FC236}">
                <a16:creationId xmlns:a16="http://schemas.microsoft.com/office/drawing/2014/main" xmlns="" id="{D5B533A4-8EC5-FFA7-BB21-291F7712B794}"/>
              </a:ext>
            </a:extLst>
          </p:cNvPr>
          <p:cNvSpPr>
            <a:spLocks noGrp="1"/>
          </p:cNvSpPr>
          <p:nvPr>
            <p:ph idx="1"/>
          </p:nvPr>
        </p:nvSpPr>
        <p:spPr/>
        <p:txBody>
          <a:bodyPr/>
          <a:lstStyle/>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Enterprise application integration (EAI) provides a vehicle for pushing data from source systems into the data warehouse. </a:t>
            </a:r>
          </a:p>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It involves integrating application functionality and is focused on sharing functionality (rather than data) across systems, thereby enabling flexibility and reuse.</a:t>
            </a:r>
          </a:p>
          <a:p>
            <a:endParaRPr lang="en-US" dirty="0"/>
          </a:p>
        </p:txBody>
      </p:sp>
    </p:spTree>
    <p:extLst>
      <p:ext uri="{BB962C8B-B14F-4D97-AF65-F5344CB8AC3E}">
        <p14:creationId xmlns:p14="http://schemas.microsoft.com/office/powerpoint/2010/main" val="107595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122DF-B16F-0FDF-3E7F-D817770D68A5}"/>
              </a:ext>
            </a:extLst>
          </p:cNvPr>
          <p:cNvSpPr>
            <a:spLocks noGrp="1"/>
          </p:cNvSpPr>
          <p:nvPr>
            <p:ph type="title"/>
          </p:nvPr>
        </p:nvSpPr>
        <p:spPr/>
        <p:txBody>
          <a:bodyPr/>
          <a:lstStyle/>
          <a:p>
            <a:r>
              <a:rPr lang="en-US" altLang="id-ID" sz="3200" dirty="0">
                <a:solidFill>
                  <a:schemeClr val="tx2"/>
                </a:solidFill>
                <a:ea typeface="Lato Bold"/>
                <a:cs typeface="Arial" panose="020B0604020202020204" pitchFamily="34" charset="0"/>
              </a:rPr>
              <a:t>Service-oriented architecture (SOA)</a:t>
            </a:r>
            <a:br>
              <a:rPr lang="en-US" altLang="id-ID" sz="3200" dirty="0">
                <a:solidFill>
                  <a:schemeClr val="tx2"/>
                </a:solidFill>
                <a:ea typeface="Lato Bold"/>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xmlns="" id="{207FC3E8-3725-B605-7099-853506AED5E8}"/>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SOA or Service Oriented Architecture is a term that is becoming a trend in the latest technology in the IT world. Referring to the name Service Oriented Architecture is an approach in designing (architect) systems where the services that exist in each existing system.</a:t>
            </a:r>
          </a:p>
        </p:txBody>
      </p:sp>
    </p:spTree>
    <p:extLst>
      <p:ext uri="{BB962C8B-B14F-4D97-AF65-F5344CB8AC3E}">
        <p14:creationId xmlns:p14="http://schemas.microsoft.com/office/powerpoint/2010/main" val="187623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30D814-117A-AA7D-AFF4-5B6F58C81080}"/>
              </a:ext>
            </a:extLst>
          </p:cNvPr>
          <p:cNvSpPr>
            <a:spLocks noGrp="1"/>
          </p:cNvSpPr>
          <p:nvPr>
            <p:ph type="title"/>
          </p:nvPr>
        </p:nvSpPr>
        <p:spPr/>
        <p:txBody>
          <a:bodyPr/>
          <a:lstStyle/>
          <a:p>
            <a:r>
              <a:rPr lang="en-US" altLang="id-ID" sz="3200" dirty="0">
                <a:solidFill>
                  <a:schemeClr val="tx2"/>
                </a:solidFill>
                <a:ea typeface="Lato Bold"/>
                <a:cs typeface="Arial" panose="020B0604020202020204" pitchFamily="34" charset="0"/>
              </a:rPr>
              <a:t>Enterprise information integration (EII)</a:t>
            </a:r>
            <a:endParaRPr lang="en-US" dirty="0"/>
          </a:p>
        </p:txBody>
      </p:sp>
      <p:sp>
        <p:nvSpPr>
          <p:cNvPr id="3" name="Content Placeholder 2">
            <a:extLst>
              <a:ext uri="{FF2B5EF4-FFF2-40B4-BE49-F238E27FC236}">
                <a16:creationId xmlns:a16="http://schemas.microsoft.com/office/drawing/2014/main" xmlns="" id="{802F6458-4335-AEBA-4837-AE493080EC82}"/>
              </a:ext>
            </a:extLst>
          </p:cNvPr>
          <p:cNvSpPr>
            <a:spLocks noGrp="1"/>
          </p:cNvSpPr>
          <p:nvPr>
            <p:ph idx="1"/>
          </p:nvPr>
        </p:nvSpPr>
        <p:spPr/>
        <p:txBody>
          <a:bodyPr/>
          <a:lstStyle/>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Enterprise information integration (EII) is an evolving tool space that promises real-time data integration from a variety of sources, such as relational databases, Web services, and multidimensional databases. </a:t>
            </a:r>
          </a:p>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It is a mechanism for pulling data from source systems to satisfy a request for information.</a:t>
            </a:r>
          </a:p>
          <a:p>
            <a:endParaRPr lang="en-US" dirty="0"/>
          </a:p>
        </p:txBody>
      </p:sp>
    </p:spTree>
    <p:extLst>
      <p:ext uri="{BB962C8B-B14F-4D97-AF65-F5344CB8AC3E}">
        <p14:creationId xmlns:p14="http://schemas.microsoft.com/office/powerpoint/2010/main" val="151244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85A310-CEF9-0105-E705-F43C35A8E16B}"/>
              </a:ext>
            </a:extLst>
          </p:cNvPr>
          <p:cNvSpPr>
            <a:spLocks noGrp="1"/>
          </p:cNvSpPr>
          <p:nvPr>
            <p:ph type="title"/>
          </p:nvPr>
        </p:nvSpPr>
        <p:spPr/>
        <p:txBody>
          <a:bodyPr/>
          <a:lstStyle/>
          <a:p>
            <a:r>
              <a:rPr lang="en-US" altLang="en-US" sz="3200" dirty="0"/>
              <a:t>Extract Transform and Load Process</a:t>
            </a:r>
            <a:r>
              <a:rPr lang="id-ID" altLang="id-ID" sz="3200" b="1" dirty="0">
                <a:solidFill>
                  <a:schemeClr val="tx2"/>
                </a:solidFill>
                <a:ea typeface="Lato" panose="020F0502020204030203" pitchFamily="34" charset="0"/>
                <a:cs typeface="Lato" panose="020F0502020204030203" pitchFamily="34" charset="0"/>
              </a:rPr>
              <a:t/>
            </a:r>
            <a:br>
              <a:rPr lang="id-ID" altLang="id-ID" sz="3200" b="1" dirty="0">
                <a:solidFill>
                  <a:schemeClr val="tx2"/>
                </a:solidFill>
                <a:ea typeface="Lato" panose="020F0502020204030203" pitchFamily="34" charset="0"/>
                <a:cs typeface="Lato" panose="020F0502020204030203" pitchFamily="34" charset="0"/>
              </a:rPr>
            </a:br>
            <a:endParaRPr lang="en-US" dirty="0"/>
          </a:p>
        </p:txBody>
      </p:sp>
      <p:sp>
        <p:nvSpPr>
          <p:cNvPr id="4" name="Content Placeholder 3">
            <a:extLst>
              <a:ext uri="{FF2B5EF4-FFF2-40B4-BE49-F238E27FC236}">
                <a16:creationId xmlns:a16="http://schemas.microsoft.com/office/drawing/2014/main" xmlns="" id="{2B488FB1-DAD6-1AC7-1F44-0DB04FAE427C}"/>
              </a:ext>
            </a:extLst>
          </p:cNvPr>
          <p:cNvSpPr>
            <a:spLocks noGrp="1"/>
          </p:cNvSpPr>
          <p:nvPr>
            <p:ph sz="half" idx="1"/>
          </p:nvPr>
        </p:nvSpPr>
        <p:spPr/>
        <p:txBody>
          <a:bodyPr/>
          <a:lstStyle/>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Extraction, transformation, and load (ETL) technologies, which have existed for some time, are instrumental in the process and use of data warehouses. </a:t>
            </a:r>
          </a:p>
          <a:p>
            <a:pPr algn="jus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ETL process is an integral component in any data-centric project.</a:t>
            </a:r>
          </a:p>
          <a:p>
            <a:endParaRPr lang="en-US" dirty="0"/>
          </a:p>
        </p:txBody>
      </p:sp>
      <p:pic>
        <p:nvPicPr>
          <p:cNvPr id="6" name="Picture 2">
            <a:extLst>
              <a:ext uri="{FF2B5EF4-FFF2-40B4-BE49-F238E27FC236}">
                <a16:creationId xmlns:a16="http://schemas.microsoft.com/office/drawing/2014/main" xmlns="" id="{67D3B6D2-5A20-2D03-540C-0C582211776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125" t="36520" r="54132" b="26202"/>
          <a:stretch>
            <a:fillRect/>
          </a:stretch>
        </p:blipFill>
        <p:spPr bwMode="auto">
          <a:xfrm>
            <a:off x="6413500" y="2010879"/>
            <a:ext cx="4645025" cy="344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938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BC1A6C-9249-A46F-EFD6-E53531726D0E}"/>
              </a:ext>
            </a:extLst>
          </p:cNvPr>
          <p:cNvSpPr>
            <a:spLocks noGrp="1"/>
          </p:cNvSpPr>
          <p:nvPr>
            <p:ph type="title"/>
          </p:nvPr>
        </p:nvSpPr>
        <p:spPr/>
        <p:txBody>
          <a:bodyPr/>
          <a:lstStyle/>
          <a:p>
            <a:r>
              <a:rPr lang="en-US" altLang="id-ID" sz="3200" dirty="0">
                <a:solidFill>
                  <a:schemeClr val="tx2"/>
                </a:solidFill>
                <a:ea typeface="Lato" panose="020F0502020204030203" pitchFamily="34" charset="0"/>
                <a:cs typeface="Lato" panose="020F0502020204030203" pitchFamily="34" charset="0"/>
              </a:rPr>
              <a:t>Data Warehouse Benefit</a:t>
            </a:r>
            <a:r>
              <a:rPr lang="id-ID" altLang="id-ID" sz="3200" dirty="0">
                <a:solidFill>
                  <a:schemeClr val="tx2"/>
                </a:solidFill>
                <a:ea typeface="Lato" panose="020F0502020204030203" pitchFamily="34" charset="0"/>
                <a:cs typeface="Lato" panose="020F0502020204030203" pitchFamily="34" charset="0"/>
              </a:rPr>
              <a:t/>
            </a:r>
            <a:br>
              <a:rPr lang="id-ID" altLang="id-ID" sz="3200" dirty="0">
                <a:solidFill>
                  <a:schemeClr val="tx2"/>
                </a:solidFill>
                <a:ea typeface="Lato" panose="020F0502020204030203" pitchFamily="34" charset="0"/>
                <a:cs typeface="Lato" panose="020F0502020204030203" pitchFamily="34" charset="0"/>
              </a:rPr>
            </a:br>
            <a:endParaRPr lang="en-US" dirty="0"/>
          </a:p>
        </p:txBody>
      </p:sp>
      <p:sp>
        <p:nvSpPr>
          <p:cNvPr id="6" name="Content Placeholder 5">
            <a:extLst>
              <a:ext uri="{FF2B5EF4-FFF2-40B4-BE49-F238E27FC236}">
                <a16:creationId xmlns:a16="http://schemas.microsoft.com/office/drawing/2014/main" xmlns="" id="{2764DB32-9CEC-2EC2-9BCA-E0D87C3D5A7B}"/>
              </a:ext>
            </a:extLst>
          </p:cNvPr>
          <p:cNvSpPr>
            <a:spLocks noGrp="1"/>
          </p:cNvSpPr>
          <p:nvPr>
            <p:ph idx="1"/>
          </p:nvPr>
        </p:nvSpPr>
        <p:spPr/>
        <p:txBody>
          <a:bodyPr>
            <a:normAutofit/>
          </a:bodyPr>
          <a:lstStyle/>
          <a:p>
            <a:pPr algn="just"/>
            <a:r>
              <a:rPr lang="en-US" dirty="0">
                <a:latin typeface="Arial" panose="020B0604020202020204" pitchFamily="34" charset="0"/>
                <a:cs typeface="Arial" panose="020B0604020202020204" pitchFamily="34" charset="0"/>
              </a:rPr>
              <a:t>A data warehouse provides several benefits that can be classified as direct and indirect. Direct benefits include the following:</a:t>
            </a:r>
          </a:p>
          <a:p>
            <a:pPr algn="just"/>
            <a:r>
              <a:rPr lang="en-US" dirty="0">
                <a:latin typeface="Arial" panose="020B0604020202020204" pitchFamily="34" charset="0"/>
                <a:cs typeface="Arial" panose="020B0604020202020204" pitchFamily="34" charset="0"/>
              </a:rPr>
              <a:t>End users can perform extensive analysis in numerous ways.</a:t>
            </a:r>
          </a:p>
          <a:p>
            <a:pPr algn="just"/>
            <a:r>
              <a:rPr lang="en-US" dirty="0">
                <a:latin typeface="Arial" panose="020B0604020202020204" pitchFamily="34" charset="0"/>
                <a:cs typeface="Arial" panose="020B0604020202020204" pitchFamily="34" charset="0"/>
              </a:rPr>
              <a:t>A consolidated view of corporate data (i.e., a single version of the truth) is possible.</a:t>
            </a:r>
          </a:p>
          <a:p>
            <a:pPr algn="just"/>
            <a:r>
              <a:rPr lang="en-US" dirty="0">
                <a:latin typeface="Arial" panose="020B0604020202020204" pitchFamily="34" charset="0"/>
                <a:cs typeface="Arial" panose="020B0604020202020204" pitchFamily="34" charset="0"/>
              </a:rPr>
              <a:t>Better and more timely information is possible. </a:t>
            </a:r>
          </a:p>
          <a:p>
            <a:pPr algn="just"/>
            <a:r>
              <a:rPr lang="en-US" dirty="0">
                <a:latin typeface="Arial" panose="020B0604020202020204" pitchFamily="34" charset="0"/>
                <a:cs typeface="Arial" panose="020B0604020202020204" pitchFamily="34" charset="0"/>
              </a:rPr>
              <a:t>Enhanced system performance can result. </a:t>
            </a:r>
          </a:p>
          <a:p>
            <a:pPr algn="just"/>
            <a:r>
              <a:rPr lang="en-US" dirty="0">
                <a:latin typeface="Arial" panose="020B0604020202020204" pitchFamily="34" charset="0"/>
                <a:cs typeface="Arial" panose="020B0604020202020204" pitchFamily="34" charset="0"/>
              </a:rPr>
              <a:t>Data access is simplified.</a:t>
            </a:r>
          </a:p>
          <a:p>
            <a:endParaRPr lang="en-US" dirty="0"/>
          </a:p>
        </p:txBody>
      </p:sp>
    </p:spTree>
    <p:extLst>
      <p:ext uri="{BB962C8B-B14F-4D97-AF65-F5344CB8AC3E}">
        <p14:creationId xmlns:p14="http://schemas.microsoft.com/office/powerpoint/2010/main" val="1214791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993</TotalTime>
  <Words>1608</Words>
  <Application>Microsoft Office PowerPoint</Application>
  <PresentationFormat>Widescreen</PresentationFormat>
  <Paragraphs>109</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Lato</vt:lpstr>
      <vt:lpstr>Lato Bold</vt:lpstr>
      <vt:lpstr>Rockwell</vt:lpstr>
      <vt:lpstr>Rockwell Condensed</vt:lpstr>
      <vt:lpstr>Wingdings</vt:lpstr>
      <vt:lpstr>Wood Type</vt:lpstr>
      <vt:lpstr>Enterprise Data Warehouse Development</vt:lpstr>
      <vt:lpstr>Data Warehouse</vt:lpstr>
      <vt:lpstr>Data Integration </vt:lpstr>
      <vt:lpstr>Data Integration(2)</vt:lpstr>
      <vt:lpstr>Enterprise application integration (EAI)</vt:lpstr>
      <vt:lpstr>Service-oriented architecture (SOA) </vt:lpstr>
      <vt:lpstr>Enterprise information integration (EII)</vt:lpstr>
      <vt:lpstr>Extract Transform and Load Process </vt:lpstr>
      <vt:lpstr>Data Warehouse Benefit </vt:lpstr>
      <vt:lpstr>Data Warehouse Development approaches </vt:lpstr>
      <vt:lpstr>Data Warehouse vendor </vt:lpstr>
      <vt:lpstr>The Inmon Model </vt:lpstr>
      <vt:lpstr>The Kimball Model </vt:lpstr>
      <vt:lpstr>DM  VS EDM</vt:lpstr>
      <vt:lpstr>Which Model Is Best? </vt:lpstr>
      <vt:lpstr>Dimensional Modeling </vt:lpstr>
      <vt:lpstr>Star vs Snowflake Schema </vt:lpstr>
      <vt:lpstr>Star Schema </vt:lpstr>
      <vt:lpstr>Snowflake Schema  </vt:lpstr>
      <vt:lpstr>Analysis of Data in Data Warehouse  </vt:lpstr>
      <vt:lpstr>OLAP vs OLTP </vt:lpstr>
      <vt:lpstr>OLAP Operations </vt:lpstr>
      <vt:lpstr>Data Warehousing Implementation Issues  </vt:lpstr>
      <vt:lpstr>Data Warehousing Implementation Issues (1)</vt:lpstr>
      <vt:lpstr>Data Warehousing Implementation Issues (2)</vt:lpstr>
      <vt:lpstr>Massive Data Warehouses and Scalability </vt:lpstr>
      <vt:lpstr>Massive Data Warehouses and Scalability(1)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Warehouse Development</dc:title>
  <dc:creator>Fahdi lubis</dc:creator>
  <cp:lastModifiedBy>Muharman Lubis</cp:lastModifiedBy>
  <cp:revision>7</cp:revision>
  <dcterms:created xsi:type="dcterms:W3CDTF">2022-10-03T13:33:00Z</dcterms:created>
  <dcterms:modified xsi:type="dcterms:W3CDTF">2022-10-06T05:17:57Z</dcterms:modified>
</cp:coreProperties>
</file>