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933" r:id="rId1"/>
  </p:sldMasterIdLst>
  <p:notesMasterIdLst>
    <p:notesMasterId r:id="rId22"/>
  </p:notesMasterIdLst>
  <p:handoutMasterIdLst>
    <p:handoutMasterId r:id="rId23"/>
  </p:handoutMasterIdLst>
  <p:sldIdLst>
    <p:sldId id="323" r:id="rId2"/>
    <p:sldId id="309" r:id="rId3"/>
    <p:sldId id="325" r:id="rId4"/>
    <p:sldId id="313" r:id="rId5"/>
    <p:sldId id="317" r:id="rId6"/>
    <p:sldId id="312" r:id="rId7"/>
    <p:sldId id="274" r:id="rId8"/>
    <p:sldId id="318" r:id="rId9"/>
    <p:sldId id="324" r:id="rId10"/>
    <p:sldId id="275" r:id="rId11"/>
    <p:sldId id="276" r:id="rId12"/>
    <p:sldId id="310" r:id="rId13"/>
    <p:sldId id="283" r:id="rId14"/>
    <p:sldId id="285" r:id="rId15"/>
    <p:sldId id="286" r:id="rId16"/>
    <p:sldId id="326" r:id="rId17"/>
    <p:sldId id="282" r:id="rId18"/>
    <p:sldId id="322" r:id="rId19"/>
    <p:sldId id="320" r:id="rId20"/>
    <p:sldId id="277" r:id="rId21"/>
  </p:sldIdLst>
  <p:sldSz cx="9144000" cy="6858000" type="screen4x3"/>
  <p:notesSz cx="9945688" cy="6858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599" autoAdjust="0"/>
  </p:normalViewPr>
  <p:slideViewPr>
    <p:cSldViewPr>
      <p:cViewPr varScale="1">
        <p:scale>
          <a:sx n="101" d="100"/>
          <a:sy n="101" d="100"/>
        </p:scale>
        <p:origin x="186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74A3B125-BA8E-19D8-58BB-90C59B0E61D9}"/>
              </a:ext>
            </a:extLst>
          </p:cNvPr>
          <p:cNvSpPr>
            <a:spLocks noGrp="1" noChangeArrowheads="1"/>
          </p:cNvSpPr>
          <p:nvPr>
            <p:ph type="hdr" sz="quarter"/>
          </p:nvPr>
        </p:nvSpPr>
        <p:spPr bwMode="auto">
          <a:xfrm>
            <a:off x="0" y="0"/>
            <a:ext cx="431006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4755" name="Rectangle 3">
            <a:extLst>
              <a:ext uri="{FF2B5EF4-FFF2-40B4-BE49-F238E27FC236}">
                <a16:creationId xmlns:a16="http://schemas.microsoft.com/office/drawing/2014/main" id="{6093CDC7-E470-166E-D838-1D16A2A652B3}"/>
              </a:ext>
            </a:extLst>
          </p:cNvPr>
          <p:cNvSpPr>
            <a:spLocks noGrp="1" noChangeArrowheads="1"/>
          </p:cNvSpPr>
          <p:nvPr>
            <p:ph type="dt" sz="quarter" idx="1"/>
          </p:nvPr>
        </p:nvSpPr>
        <p:spPr bwMode="auto">
          <a:xfrm>
            <a:off x="5634038" y="0"/>
            <a:ext cx="431006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4756" name="Rectangle 4">
            <a:extLst>
              <a:ext uri="{FF2B5EF4-FFF2-40B4-BE49-F238E27FC236}">
                <a16:creationId xmlns:a16="http://schemas.microsoft.com/office/drawing/2014/main" id="{39A40584-DF0B-6590-C095-B994047148DE}"/>
              </a:ext>
            </a:extLst>
          </p:cNvPr>
          <p:cNvSpPr>
            <a:spLocks noGrp="1" noChangeArrowheads="1"/>
          </p:cNvSpPr>
          <p:nvPr>
            <p:ph type="ftr" sz="quarter" idx="2"/>
          </p:nvPr>
        </p:nvSpPr>
        <p:spPr bwMode="auto">
          <a:xfrm>
            <a:off x="0" y="6513513"/>
            <a:ext cx="431006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4757" name="Rectangle 5">
            <a:extLst>
              <a:ext uri="{FF2B5EF4-FFF2-40B4-BE49-F238E27FC236}">
                <a16:creationId xmlns:a16="http://schemas.microsoft.com/office/drawing/2014/main" id="{CBDAFBB5-F3AF-AEE6-C0F6-7DA5A6CD416E}"/>
              </a:ext>
            </a:extLst>
          </p:cNvPr>
          <p:cNvSpPr>
            <a:spLocks noGrp="1" noChangeArrowheads="1"/>
          </p:cNvSpPr>
          <p:nvPr>
            <p:ph type="sldNum" sz="quarter" idx="3"/>
          </p:nvPr>
        </p:nvSpPr>
        <p:spPr bwMode="auto">
          <a:xfrm>
            <a:off x="5634038" y="6513513"/>
            <a:ext cx="431006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9915490-CE4A-794A-B8B9-BD4767AAF7E3}"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10063"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34038" y="0"/>
            <a:ext cx="4310062" cy="344488"/>
          </a:xfrm>
          <a:prstGeom prst="rect">
            <a:avLst/>
          </a:prstGeom>
        </p:spPr>
        <p:txBody>
          <a:bodyPr vert="horz" lIns="91440" tIns="45720" rIns="91440" bIns="45720" rtlCol="0"/>
          <a:lstStyle>
            <a:lvl1pPr algn="r">
              <a:defRPr sz="1200"/>
            </a:lvl1pPr>
          </a:lstStyle>
          <a:p>
            <a:fld id="{5F5D904F-BCE0-1249-A24F-284538D08E6A}" type="datetimeFigureOut">
              <a:rPr lang="en-US" smtClean="0"/>
              <a:t>4/17/23</a:t>
            </a:fld>
            <a:endParaRPr lang="en-US"/>
          </a:p>
        </p:txBody>
      </p:sp>
      <p:sp>
        <p:nvSpPr>
          <p:cNvPr id="4" name="Slide Image Placeholder 3"/>
          <p:cNvSpPr>
            <a:spLocks noGrp="1" noRot="1" noChangeAspect="1"/>
          </p:cNvSpPr>
          <p:nvPr>
            <p:ph type="sldImg" idx="2"/>
          </p:nvPr>
        </p:nvSpPr>
        <p:spPr>
          <a:xfrm>
            <a:off x="3430588"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5363" y="3300413"/>
            <a:ext cx="795655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4310063"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34038" y="6513513"/>
            <a:ext cx="4310062" cy="344487"/>
          </a:xfrm>
          <a:prstGeom prst="rect">
            <a:avLst/>
          </a:prstGeom>
        </p:spPr>
        <p:txBody>
          <a:bodyPr vert="horz" lIns="91440" tIns="45720" rIns="91440" bIns="45720" rtlCol="0" anchor="b"/>
          <a:lstStyle>
            <a:lvl1pPr algn="r">
              <a:defRPr sz="1200"/>
            </a:lvl1pPr>
          </a:lstStyle>
          <a:p>
            <a:fld id="{AB887B40-512E-8541-91FC-E31320D8D0AD}" type="slidenum">
              <a:rPr lang="en-US" smtClean="0"/>
              <a:t>‹#›</a:t>
            </a:fld>
            <a:endParaRPr lang="en-US"/>
          </a:p>
        </p:txBody>
      </p:sp>
    </p:spTree>
    <p:extLst>
      <p:ext uri="{BB962C8B-B14F-4D97-AF65-F5344CB8AC3E}">
        <p14:creationId xmlns:p14="http://schemas.microsoft.com/office/powerpoint/2010/main" val="8976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1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213064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198262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351689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2642031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7"/>
        <p:cNvGrpSpPr/>
        <p:nvPr/>
      </p:nvGrpSpPr>
      <p:grpSpPr>
        <a:xfrm>
          <a:off x="0" y="0"/>
          <a:ext cx="0" cy="0"/>
          <a:chOff x="0" y="0"/>
          <a:chExt cx="0" cy="0"/>
        </a:xfrm>
      </p:grpSpPr>
      <p:sp>
        <p:nvSpPr>
          <p:cNvPr id="28" name="Google Shape;28;p1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383159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3"/>
        <p:cNvGrpSpPr/>
        <p:nvPr/>
      </p:nvGrpSpPr>
      <p:grpSpPr>
        <a:xfrm>
          <a:off x="0" y="0"/>
          <a:ext cx="0" cy="0"/>
          <a:chOff x="0" y="0"/>
          <a:chExt cx="0" cy="0"/>
        </a:xfrm>
      </p:grpSpPr>
      <p:sp>
        <p:nvSpPr>
          <p:cNvPr id="34" name="Google Shape;34;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1679176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2095512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3019372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3671108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34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1792288" y="612775"/>
            <a:ext cx="5486400" cy="4114800"/>
          </a:xfrm>
          <a:prstGeom prst="rect">
            <a:avLst/>
          </a:prstGeom>
          <a:noFill/>
          <a:ln>
            <a:noFill/>
          </a:ln>
        </p:spPr>
      </p:sp>
      <p:sp>
        <p:nvSpPr>
          <p:cNvPr id="68" name="Google Shape;68;p2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311597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d-ID"/>
              <a:t>‹#›</a:t>
            </a:fld>
            <a:endParaRPr/>
          </a:p>
        </p:txBody>
      </p:sp>
    </p:spTree>
    <p:extLst>
      <p:ext uri="{BB962C8B-B14F-4D97-AF65-F5344CB8AC3E}">
        <p14:creationId xmlns:p14="http://schemas.microsoft.com/office/powerpoint/2010/main" val="3586432878"/>
      </p:ext>
    </p:extLst>
  </p:cSld>
  <p:clrMap bg1="lt1" tx1="dk1" bg2="dk2" tx2="lt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7000"/>
            <a:lum/>
          </a:blip>
          <a:srcRect/>
          <a:stretch>
            <a:fillRect/>
          </a:stretch>
        </a:blipFill>
        <a:effectLst/>
      </p:bgPr>
    </p:bg>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655320" y="208978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id-ID" sz="7000" dirty="0">
                <a:latin typeface="Impact" panose="020B0806030902050204" pitchFamily="34" charset="0"/>
              </a:rPr>
              <a:t>Kebijakan Dividen</a:t>
            </a:r>
            <a:endParaRPr sz="7000" dirty="0">
              <a:latin typeface="Impact" panose="020B0806030902050204" pitchFamily="34" charset="0"/>
            </a:endParaRPr>
          </a:p>
        </p:txBody>
      </p:sp>
      <p:sp>
        <p:nvSpPr>
          <p:cNvPr id="2" name="Google Shape;99;p1">
            <a:extLst>
              <a:ext uri="{FF2B5EF4-FFF2-40B4-BE49-F238E27FC236}">
                <a16:creationId xmlns:a16="http://schemas.microsoft.com/office/drawing/2014/main" id="{AFC0C75E-0A67-8915-7649-AA1AAAC3E4F7}"/>
              </a:ext>
            </a:extLst>
          </p:cNvPr>
          <p:cNvSpPr txBox="1">
            <a:spLocks/>
          </p:cNvSpPr>
          <p:nvPr/>
        </p:nvSpPr>
        <p:spPr>
          <a:xfrm>
            <a:off x="2831179" y="3614240"/>
            <a:ext cx="3420682" cy="610587"/>
          </a:xfrm>
          <a:prstGeom prst="rect">
            <a:avLst/>
          </a:prstGeom>
          <a:noFill/>
          <a:ln>
            <a:noFill/>
          </a:ln>
        </p:spPr>
        <p:txBody>
          <a:bodyPr spcFirstLastPara="1" vert="horz" wrap="square" lIns="91425" tIns="45700" rIns="91425" bIns="45700"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0"/>
              </a:spcBef>
              <a:spcAft>
                <a:spcPts val="0"/>
              </a:spcAft>
              <a:buClr>
                <a:srgbClr val="000000"/>
              </a:buClr>
              <a:buSzPts val="2800"/>
              <a:buFont typeface="Arial" panose="020B0604020202020204" pitchFamily="34" charset="0"/>
              <a:buNone/>
              <a:tabLst/>
              <a:defRPr/>
            </a:pPr>
            <a:endParaRPr kumimoji="0" lang="en-US" sz="17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endParaRPr>
          </a:p>
          <a:p>
            <a:pPr marL="0" marR="0" lvl="0" indent="0" algn="ctr" defTabSz="914400" rtl="0" eaLnBrk="1" fontAlgn="auto" latinLnBrk="0" hangingPunct="1">
              <a:lnSpc>
                <a:spcPct val="90000"/>
              </a:lnSpc>
              <a:spcBef>
                <a:spcPts val="560"/>
              </a:spcBef>
              <a:spcAft>
                <a:spcPts val="0"/>
              </a:spcAft>
              <a:buClr>
                <a:srgbClr val="000000"/>
              </a:buClr>
              <a:buSzPts val="2800"/>
              <a:buFont typeface="Arial" panose="020B0604020202020204" pitchFamily="34" charset="0"/>
              <a:buNone/>
              <a:tabLst/>
              <a:defRPr/>
            </a:pPr>
            <a:r>
              <a:rPr kumimoji="0" lang="en-US" sz="17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Program </a:t>
            </a:r>
            <a:r>
              <a:rPr kumimoji="0" lang="en-US" sz="17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Studi</a:t>
            </a:r>
            <a:r>
              <a:rPr kumimoji="0" lang="en-US" sz="17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 S1 </a:t>
            </a:r>
            <a:r>
              <a:rPr kumimoji="0" lang="en-US" sz="17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Akuntansi</a:t>
            </a:r>
            <a:endParaRPr kumimoji="0" lang="en-US" sz="17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endParaRPr>
          </a:p>
          <a:p>
            <a:pPr marL="0" marR="0" lvl="0" indent="0" algn="ctr" defTabSz="914400" rtl="0" eaLnBrk="1" fontAlgn="auto" latinLnBrk="0" hangingPunct="1">
              <a:lnSpc>
                <a:spcPct val="90000"/>
              </a:lnSpc>
              <a:spcBef>
                <a:spcPts val="560"/>
              </a:spcBef>
              <a:spcAft>
                <a:spcPts val="0"/>
              </a:spcAft>
              <a:buClr>
                <a:srgbClr val="000000"/>
              </a:buClr>
              <a:buSzPts val="2800"/>
              <a:buFont typeface="Arial" panose="020B0604020202020204" pitchFamily="34" charset="0"/>
              <a:buNone/>
              <a:tabLst/>
              <a:defRPr/>
            </a:pPr>
            <a:r>
              <a:rPr kumimoji="0" lang="en-US" sz="17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Fakultas</a:t>
            </a:r>
            <a:r>
              <a:rPr kumimoji="0" lang="en-US" sz="17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 Ekonomi dan </a:t>
            </a:r>
            <a:r>
              <a:rPr kumimoji="0" lang="en-US" sz="17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Bisnis</a:t>
            </a:r>
            <a:endParaRPr kumimoji="0" lang="en-US" sz="17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endParaRPr>
          </a:p>
          <a:p>
            <a:pPr marL="0" marR="0" lvl="0" indent="0" algn="ctr" defTabSz="914400" rtl="0" eaLnBrk="1" fontAlgn="auto" latinLnBrk="0" hangingPunct="1">
              <a:lnSpc>
                <a:spcPct val="90000"/>
              </a:lnSpc>
              <a:spcBef>
                <a:spcPts val="560"/>
              </a:spcBef>
              <a:spcAft>
                <a:spcPts val="0"/>
              </a:spcAft>
              <a:buClr>
                <a:srgbClr val="000000"/>
              </a:buClr>
              <a:buSzPts val="2800"/>
              <a:buFont typeface="Arial" panose="020B0604020202020204" pitchFamily="34" charset="0"/>
              <a:buNone/>
              <a:tabLst/>
              <a:defRPr/>
            </a:pPr>
            <a:r>
              <a:rPr kumimoji="0" lang="en-US" sz="17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Telkom University</a:t>
            </a:r>
          </a:p>
        </p:txBody>
      </p:sp>
      <p:cxnSp>
        <p:nvCxnSpPr>
          <p:cNvPr id="3" name="Straight Connector 2">
            <a:extLst>
              <a:ext uri="{FF2B5EF4-FFF2-40B4-BE49-F238E27FC236}">
                <a16:creationId xmlns:a16="http://schemas.microsoft.com/office/drawing/2014/main" id="{441C9606-C801-CD25-0727-818B5A5A9E99}"/>
              </a:ext>
            </a:extLst>
          </p:cNvPr>
          <p:cNvCxnSpPr>
            <a:cxnSpLocks/>
          </p:cNvCxnSpPr>
          <p:nvPr/>
        </p:nvCxnSpPr>
        <p:spPr>
          <a:xfrm>
            <a:off x="912971" y="3388360"/>
            <a:ext cx="7257098" cy="0"/>
          </a:xfrm>
          <a:prstGeom prst="line">
            <a:avLst/>
          </a:prstGeom>
          <a:ln w="38100">
            <a:solidFill>
              <a:srgbClr val="C00000"/>
            </a:solidFill>
          </a:ln>
        </p:spPr>
        <p:style>
          <a:lnRef idx="3">
            <a:schemeClr val="dk1"/>
          </a:lnRef>
          <a:fillRef idx="0">
            <a:schemeClr val="dk1"/>
          </a:fillRef>
          <a:effectRef idx="2">
            <a:schemeClr val="dk1"/>
          </a:effectRef>
          <a:fontRef idx="minor">
            <a:schemeClr val="tx1"/>
          </a:fontRef>
        </p:style>
      </p:cxnSp>
      <p:sp>
        <p:nvSpPr>
          <p:cNvPr id="4" name="Google Shape;99;p1">
            <a:extLst>
              <a:ext uri="{FF2B5EF4-FFF2-40B4-BE49-F238E27FC236}">
                <a16:creationId xmlns:a16="http://schemas.microsoft.com/office/drawing/2014/main" id="{E6B94108-7DB1-FFAF-EF3F-9D7A613A2598}"/>
              </a:ext>
            </a:extLst>
          </p:cNvPr>
          <p:cNvSpPr txBox="1">
            <a:spLocks/>
          </p:cNvSpPr>
          <p:nvPr/>
        </p:nvSpPr>
        <p:spPr>
          <a:xfrm>
            <a:off x="2972710" y="3031382"/>
            <a:ext cx="3137620" cy="610587"/>
          </a:xfrm>
          <a:prstGeom prst="rect">
            <a:avLst/>
          </a:prstGeom>
          <a:noFill/>
          <a:ln>
            <a:noFill/>
          </a:ln>
        </p:spPr>
        <p:txBody>
          <a:bodyPr spcFirstLastPara="1" vert="horz" wrap="square" lIns="91425" tIns="45700" rIns="91425" bIns="45700"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0"/>
              </a:spcBef>
              <a:spcAft>
                <a:spcPts val="0"/>
              </a:spcAft>
              <a:buClr>
                <a:srgbClr val="000000"/>
              </a:buClr>
              <a:buSzPts val="2800"/>
              <a:buFont typeface="Arial" panose="020B0604020202020204" pitchFamily="34" charset="0"/>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endParaRPr>
          </a:p>
          <a:p>
            <a:pPr marL="0" marR="0" lvl="0" indent="0" algn="ctr" defTabSz="914400" rtl="0" eaLnBrk="1" fontAlgn="auto" latinLnBrk="0" hangingPunct="1">
              <a:lnSpc>
                <a:spcPct val="90000"/>
              </a:lnSpc>
              <a:spcBef>
                <a:spcPts val="560"/>
              </a:spcBef>
              <a:spcAft>
                <a:spcPts val="0"/>
              </a:spcAft>
              <a:buClr>
                <a:srgbClr val="000000"/>
              </a:buClr>
              <a:buSzPts val="2800"/>
              <a:buFont typeface="Arial" panose="020B0604020202020204" pitchFamily="34" charset="0"/>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sym typeface="Arial"/>
              </a:rPr>
              <a:t>KHAIRUNNISA</a:t>
            </a:r>
          </a:p>
        </p:txBody>
      </p:sp>
      <p:sp>
        <p:nvSpPr>
          <p:cNvPr id="8" name="Google Shape;100;p1">
            <a:extLst>
              <a:ext uri="{FF2B5EF4-FFF2-40B4-BE49-F238E27FC236}">
                <a16:creationId xmlns:a16="http://schemas.microsoft.com/office/drawing/2014/main" id="{272B7586-A82A-9DC7-A7B8-654438DB720E}"/>
              </a:ext>
            </a:extLst>
          </p:cNvPr>
          <p:cNvSpPr txBox="1">
            <a:spLocks/>
          </p:cNvSpPr>
          <p:nvPr/>
        </p:nvSpPr>
        <p:spPr>
          <a:xfrm>
            <a:off x="1489855" y="6208776"/>
            <a:ext cx="5361256"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id-ID" sz="1200" b="1" i="0" u="none" strike="noStrike" kern="0" cap="none" spc="0" normalizeH="0" baseline="0" noProof="0">
                <a:ln>
                  <a:noFill/>
                </a:ln>
                <a:solidFill>
                  <a:srgbClr val="000000">
                    <a:lumMod val="50000"/>
                    <a:lumOff val="50000"/>
                  </a:srgbClr>
                </a:solidFill>
                <a:effectLst/>
                <a:uLnTx/>
                <a:uFillTx/>
                <a:latin typeface="Times New Roman" panose="02020603050405020304" pitchFamily="18" charset="0"/>
                <a:cs typeface="Times New Roman" panose="02020603050405020304" pitchFamily="18" charset="0"/>
                <a:sym typeface="Calibri"/>
              </a:rPr>
              <a:t>Khairunnisa for Telkom University</a:t>
            </a:r>
            <a:endParaRPr kumimoji="0" lang="id-ID" sz="1200" b="1" i="0" u="none" strike="noStrike" kern="0" cap="none" spc="0" normalizeH="0" baseline="0" noProof="0" dirty="0">
              <a:ln>
                <a:noFill/>
              </a:ln>
              <a:solidFill>
                <a:srgbClr val="000000">
                  <a:lumMod val="50000"/>
                  <a:lumOff val="50000"/>
                </a:srgbClr>
              </a:solidFill>
              <a:effectLst/>
              <a:uLnTx/>
              <a:uFillTx/>
              <a:latin typeface="Times New Roman" panose="02020603050405020304" pitchFamily="18" charset="0"/>
              <a:cs typeface="Times New Roman" panose="02020603050405020304" pitchFamily="18" charset="0"/>
              <a:sym typeface="Calibri"/>
            </a:endParaRPr>
          </a:p>
        </p:txBody>
      </p:sp>
      <p:pic>
        <p:nvPicPr>
          <p:cNvPr id="9" name="Picture 8" descr="Logo, company name&#10;&#10;Description automatically generated">
            <a:extLst>
              <a:ext uri="{FF2B5EF4-FFF2-40B4-BE49-F238E27FC236}">
                <a16:creationId xmlns:a16="http://schemas.microsoft.com/office/drawing/2014/main" id="{48518F39-FAE2-2E0F-B4CC-C770C774DC14}"/>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65279" y="5356387"/>
            <a:ext cx="940073" cy="1034951"/>
          </a:xfrm>
          <a:prstGeom prst="rect">
            <a:avLst/>
          </a:prstGeom>
        </p:spPr>
      </p:pic>
      <p:cxnSp>
        <p:nvCxnSpPr>
          <p:cNvPr id="11" name="Straight Connector 10">
            <a:extLst>
              <a:ext uri="{FF2B5EF4-FFF2-40B4-BE49-F238E27FC236}">
                <a16:creationId xmlns:a16="http://schemas.microsoft.com/office/drawing/2014/main" id="{9B284813-E43F-1126-C1D4-A258AFCFA35B}"/>
              </a:ext>
            </a:extLst>
          </p:cNvPr>
          <p:cNvCxnSpPr>
            <a:cxnSpLocks/>
          </p:cNvCxnSpPr>
          <p:nvPr/>
        </p:nvCxnSpPr>
        <p:spPr>
          <a:xfrm flipV="1">
            <a:off x="1562100" y="6238875"/>
            <a:ext cx="6313587" cy="9525"/>
          </a:xfrm>
          <a:prstGeom prst="line">
            <a:avLst/>
          </a:prstGeom>
          <a:ln w="38100">
            <a:solidFill>
              <a:srgbClr val="C00000"/>
            </a:solidFill>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FCD8-E78F-6CF4-B817-35480031E654}"/>
              </a:ext>
            </a:extLst>
          </p:cNvPr>
          <p:cNvSpPr>
            <a:spLocks noGrp="1"/>
          </p:cNvSpPr>
          <p:nvPr>
            <p:ph type="title"/>
          </p:nvPr>
        </p:nvSpPr>
        <p:spPr/>
        <p:txBody>
          <a:bodyPr/>
          <a:lstStyle/>
          <a:p>
            <a:endParaRPr lang="en-US" dirty="0"/>
          </a:p>
        </p:txBody>
      </p:sp>
      <p:sp>
        <p:nvSpPr>
          <p:cNvPr id="30723" name="Rectangle 3">
            <a:extLst>
              <a:ext uri="{FF2B5EF4-FFF2-40B4-BE49-F238E27FC236}">
                <a16:creationId xmlns:a16="http://schemas.microsoft.com/office/drawing/2014/main" id="{CC6C4011-67F2-AFA2-3164-3233703EBC7C}"/>
              </a:ext>
            </a:extLst>
          </p:cNvPr>
          <p:cNvSpPr>
            <a:spLocks noGrp="1" noChangeArrowheads="1"/>
          </p:cNvSpPr>
          <p:nvPr>
            <p:ph type="body" idx="1"/>
          </p:nvPr>
        </p:nvSpPr>
        <p:spPr/>
        <p:txBody>
          <a:bodyPr>
            <a:normAutofit/>
          </a:bodyPr>
          <a:lstStyle/>
          <a:p>
            <a:pPr algn="just">
              <a:lnSpc>
                <a:spcPct val="90000"/>
              </a:lnSpc>
              <a:buClr>
                <a:schemeClr val="tx2"/>
              </a:buClr>
              <a:defRPr/>
            </a:pPr>
            <a:r>
              <a:rPr lang="id-ID" sz="2000" dirty="0" err="1">
                <a:solidFill>
                  <a:schemeClr val="tx1"/>
                </a:solidFill>
                <a:latin typeface="+mn-lt"/>
              </a:rPr>
              <a:t>Stock</a:t>
            </a:r>
            <a:r>
              <a:rPr lang="id-ID" sz="2000" dirty="0">
                <a:solidFill>
                  <a:schemeClr val="tx1"/>
                </a:solidFill>
                <a:latin typeface="+mn-lt"/>
              </a:rPr>
              <a:t> dividend meningkatkan jumlah saham yang beredar, sehingga laba per saham (EPS) akan menurun secara proporsional. Jadi para pemegang saham mempunyai jumlah lembar saham yang bertambah, tetapi mempunyai EPS yang berkurang, sehingga proporsi keuntungan totalnya tetap tidak berubah. </a:t>
            </a:r>
          </a:p>
          <a:p>
            <a:pPr algn="just">
              <a:lnSpc>
                <a:spcPct val="90000"/>
              </a:lnSpc>
              <a:buClr>
                <a:schemeClr val="tx2"/>
              </a:buClr>
              <a:defRPr/>
            </a:pPr>
            <a:r>
              <a:rPr lang="id-ID" sz="2000" dirty="0">
                <a:solidFill>
                  <a:schemeClr val="tx1"/>
                </a:solidFill>
                <a:latin typeface="+mn-lt"/>
              </a:rPr>
              <a:t>Umumnya perusahaan memutuskan untuk membagikan stock dividend, karena mereka memerlukan dana tersebut, dan tidak ingin mengecewakan pemegang saham</a:t>
            </a:r>
            <a:endParaRPr lang="en-US" sz="2000" dirty="0">
              <a:solidFill>
                <a:schemeClr val="tx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C5F5A02D-1156-0323-29DE-F398B9CEFDD8}"/>
              </a:ext>
            </a:extLst>
          </p:cNvPr>
          <p:cNvSpPr>
            <a:spLocks noGrp="1" noChangeArrowheads="1"/>
          </p:cNvSpPr>
          <p:nvPr>
            <p:ph type="title"/>
          </p:nvPr>
        </p:nvSpPr>
        <p:spPr/>
        <p:txBody>
          <a:bodyPr/>
          <a:lstStyle/>
          <a:p>
            <a:pPr>
              <a:defRPr/>
            </a:pPr>
            <a:r>
              <a:rPr lang="id-ID" sz="3400" b="1" dirty="0">
                <a:solidFill>
                  <a:schemeClr val="tx1"/>
                </a:solidFill>
              </a:rPr>
              <a:t>PEMECAHAN SAHAM </a:t>
            </a:r>
            <a:br>
              <a:rPr lang="id-ID" sz="3400" b="1" dirty="0">
                <a:solidFill>
                  <a:schemeClr val="tx1"/>
                </a:solidFill>
              </a:rPr>
            </a:br>
            <a:r>
              <a:rPr lang="id-ID" sz="3400" b="1" dirty="0">
                <a:solidFill>
                  <a:schemeClr val="tx1"/>
                </a:solidFill>
              </a:rPr>
              <a:t>             (STOCK SPLIT)  </a:t>
            </a:r>
            <a:r>
              <a:rPr lang="id-ID" sz="3400" dirty="0"/>
              <a:t>         </a:t>
            </a:r>
          </a:p>
        </p:txBody>
      </p:sp>
      <p:sp>
        <p:nvSpPr>
          <p:cNvPr id="31747" name="Rectangle 3">
            <a:extLst>
              <a:ext uri="{FF2B5EF4-FFF2-40B4-BE49-F238E27FC236}">
                <a16:creationId xmlns:a16="http://schemas.microsoft.com/office/drawing/2014/main" id="{B028D123-F6E3-3681-3326-67183F251F39}"/>
              </a:ext>
            </a:extLst>
          </p:cNvPr>
          <p:cNvSpPr>
            <a:spLocks noGrp="1" noChangeArrowheads="1"/>
          </p:cNvSpPr>
          <p:nvPr>
            <p:ph type="body" idx="1"/>
          </p:nvPr>
        </p:nvSpPr>
        <p:spPr/>
        <p:txBody>
          <a:bodyPr>
            <a:normAutofit lnSpcReduction="10000"/>
          </a:bodyPr>
          <a:lstStyle/>
          <a:p>
            <a:pPr>
              <a:buFont typeface="Wingdings" pitchFamily="2" charset="2"/>
              <a:buNone/>
            </a:pPr>
            <a:r>
              <a:rPr lang="id-ID" altLang="en-US" sz="2400" b="1" dirty="0">
                <a:solidFill>
                  <a:srgbClr val="990099"/>
                </a:solidFill>
              </a:rPr>
              <a:t>	</a:t>
            </a:r>
            <a:r>
              <a:rPr lang="id-ID" altLang="en-US" sz="1900" dirty="0">
                <a:solidFill>
                  <a:schemeClr val="tx1"/>
                </a:solidFill>
                <a:latin typeface="+mn-lt"/>
              </a:rPr>
              <a:t>PT </a:t>
            </a:r>
            <a:r>
              <a:rPr lang="id-ID" altLang="en-US" sz="1900" dirty="0" err="1">
                <a:solidFill>
                  <a:schemeClr val="tx1"/>
                </a:solidFill>
                <a:latin typeface="+mn-lt"/>
              </a:rPr>
              <a:t>Banana</a:t>
            </a:r>
            <a:r>
              <a:rPr lang="id-ID" altLang="en-US" sz="1900" dirty="0">
                <a:solidFill>
                  <a:schemeClr val="tx1"/>
                </a:solidFill>
                <a:latin typeface="+mn-lt"/>
              </a:rPr>
              <a:t> menentukan </a:t>
            </a:r>
            <a:r>
              <a:rPr lang="id-ID" altLang="en-US" sz="1900" dirty="0" err="1">
                <a:solidFill>
                  <a:schemeClr val="tx1"/>
                </a:solidFill>
                <a:latin typeface="+mn-lt"/>
              </a:rPr>
              <a:t>stock</a:t>
            </a:r>
            <a:r>
              <a:rPr lang="id-ID" altLang="en-US" sz="1900" dirty="0">
                <a:solidFill>
                  <a:schemeClr val="tx1"/>
                </a:solidFill>
                <a:latin typeface="+mn-lt"/>
              </a:rPr>
              <a:t> </a:t>
            </a:r>
            <a:r>
              <a:rPr lang="id-ID" altLang="en-US" sz="1900" dirty="0" err="1">
                <a:solidFill>
                  <a:schemeClr val="tx1"/>
                </a:solidFill>
                <a:latin typeface="+mn-lt"/>
              </a:rPr>
              <a:t>split</a:t>
            </a:r>
            <a:r>
              <a:rPr lang="id-ID" altLang="en-US" sz="1900" dirty="0">
                <a:solidFill>
                  <a:schemeClr val="tx1"/>
                </a:solidFill>
                <a:latin typeface="+mn-lt"/>
              </a:rPr>
              <a:t> dari satu menjadi dua saham. Komposisi modal sendiri perusahaan adalah sebagai berikut:     </a:t>
            </a:r>
          </a:p>
          <a:p>
            <a:pPr>
              <a:buFont typeface="Wingdings" pitchFamily="2" charset="2"/>
              <a:buNone/>
            </a:pPr>
            <a:r>
              <a:rPr lang="id-ID" altLang="en-US" sz="1900" dirty="0">
                <a:solidFill>
                  <a:schemeClr val="tx1"/>
                </a:solidFill>
                <a:latin typeface="+mn-lt"/>
              </a:rPr>
              <a:t>	Saham biasa </a:t>
            </a:r>
          </a:p>
          <a:p>
            <a:pPr>
              <a:buFont typeface="Wingdings" pitchFamily="2" charset="2"/>
              <a:buNone/>
            </a:pPr>
            <a:r>
              <a:rPr lang="id-ID" altLang="en-US" sz="1900" dirty="0">
                <a:solidFill>
                  <a:schemeClr val="tx1"/>
                </a:solidFill>
                <a:latin typeface="+mn-lt"/>
              </a:rPr>
              <a:t>     (nominal Rp 5000 ; 600.000 lembar)	Rp 3.000 juta       </a:t>
            </a:r>
          </a:p>
          <a:p>
            <a:pPr>
              <a:buFont typeface="Wingdings" pitchFamily="2" charset="2"/>
              <a:buNone/>
            </a:pPr>
            <a:r>
              <a:rPr lang="id-ID" altLang="en-US" sz="1900" dirty="0">
                <a:solidFill>
                  <a:schemeClr val="tx1"/>
                </a:solidFill>
                <a:latin typeface="+mn-lt"/>
              </a:rPr>
              <a:t>	Capital surplus 				Rp 1.500 juta  </a:t>
            </a:r>
          </a:p>
          <a:p>
            <a:pPr>
              <a:buFont typeface="Wingdings" pitchFamily="2" charset="2"/>
              <a:buNone/>
            </a:pPr>
            <a:r>
              <a:rPr lang="id-ID" altLang="en-US" sz="1900" dirty="0">
                <a:solidFill>
                  <a:schemeClr val="tx1"/>
                </a:solidFill>
                <a:latin typeface="+mn-lt"/>
              </a:rPr>
              <a:t>	Laba ditahan 				</a:t>
            </a:r>
            <a:r>
              <a:rPr lang="id-ID" altLang="en-US" sz="1900" u="sng" dirty="0">
                <a:solidFill>
                  <a:schemeClr val="tx1"/>
                </a:solidFill>
                <a:latin typeface="+mn-lt"/>
              </a:rPr>
              <a:t>Rp 7.500 juta</a:t>
            </a:r>
          </a:p>
          <a:p>
            <a:pPr>
              <a:buFont typeface="Wingdings" pitchFamily="2" charset="2"/>
              <a:buNone/>
            </a:pPr>
            <a:r>
              <a:rPr lang="id-ID" altLang="en-US" sz="1900" dirty="0">
                <a:solidFill>
                  <a:schemeClr val="tx1"/>
                </a:solidFill>
                <a:latin typeface="+mn-lt"/>
              </a:rPr>
              <a:t>	Modal sendiri 				Rp12.000 juta  </a:t>
            </a:r>
          </a:p>
          <a:p>
            <a:pPr marL="114300" indent="0">
              <a:buNone/>
            </a:pPr>
            <a:r>
              <a:rPr lang="id-ID" altLang="en-US" sz="1900" dirty="0">
                <a:solidFill>
                  <a:schemeClr val="tx1"/>
                </a:solidFill>
                <a:latin typeface="+mn-lt"/>
              </a:rPr>
              <a:t>     </a:t>
            </a:r>
            <a:r>
              <a:rPr lang="id-ID" altLang="en-US" sz="1900" b="1" dirty="0">
                <a:solidFill>
                  <a:schemeClr val="tx1"/>
                </a:solidFill>
                <a:latin typeface="+mn-lt"/>
              </a:rPr>
              <a:t>Setelah </a:t>
            </a:r>
            <a:r>
              <a:rPr lang="id-ID" altLang="en-US" sz="1900" b="1" dirty="0" err="1">
                <a:solidFill>
                  <a:schemeClr val="tx1"/>
                </a:solidFill>
                <a:latin typeface="+mn-lt"/>
              </a:rPr>
              <a:t>stock</a:t>
            </a:r>
            <a:r>
              <a:rPr lang="id-ID" altLang="en-US" sz="1900" b="1" dirty="0">
                <a:solidFill>
                  <a:schemeClr val="tx1"/>
                </a:solidFill>
                <a:latin typeface="+mn-lt"/>
              </a:rPr>
              <a:t> </a:t>
            </a:r>
            <a:r>
              <a:rPr lang="id-ID" altLang="en-US" sz="1900" b="1" dirty="0" err="1">
                <a:solidFill>
                  <a:schemeClr val="tx1"/>
                </a:solidFill>
                <a:latin typeface="+mn-lt"/>
              </a:rPr>
              <a:t>split</a:t>
            </a:r>
            <a:r>
              <a:rPr lang="id-ID" altLang="en-US" sz="1900" b="1" dirty="0">
                <a:solidFill>
                  <a:schemeClr val="tx1"/>
                </a:solidFill>
                <a:latin typeface="+mn-lt"/>
              </a:rPr>
              <a:t>, komposisi modal sendiri menjadi:</a:t>
            </a:r>
            <a:r>
              <a:rPr lang="id-ID" altLang="en-US" sz="1900" dirty="0">
                <a:solidFill>
                  <a:schemeClr val="tx1"/>
                </a:solidFill>
                <a:latin typeface="+mn-lt"/>
              </a:rPr>
              <a:t>            </a:t>
            </a:r>
          </a:p>
          <a:p>
            <a:pPr>
              <a:buFont typeface="Wingdings" pitchFamily="2" charset="2"/>
              <a:buNone/>
            </a:pPr>
            <a:r>
              <a:rPr lang="id-ID" altLang="en-US" sz="1900" dirty="0">
                <a:solidFill>
                  <a:schemeClr val="tx1"/>
                </a:solidFill>
                <a:latin typeface="+mn-lt"/>
              </a:rPr>
              <a:t>	Saham biasa</a:t>
            </a:r>
          </a:p>
          <a:p>
            <a:pPr>
              <a:buFont typeface="Wingdings" pitchFamily="2" charset="2"/>
              <a:buNone/>
            </a:pPr>
            <a:r>
              <a:rPr lang="id-ID" altLang="en-US" sz="1900" dirty="0">
                <a:solidFill>
                  <a:schemeClr val="tx1"/>
                </a:solidFill>
                <a:latin typeface="+mn-lt"/>
              </a:rPr>
              <a:t>     (nominal Rp 2500 ; 1 200 000 lembar) 	Rp 3.000 juta    </a:t>
            </a:r>
          </a:p>
          <a:p>
            <a:pPr>
              <a:buFont typeface="Wingdings" pitchFamily="2" charset="2"/>
              <a:buNone/>
            </a:pPr>
            <a:r>
              <a:rPr lang="id-ID" altLang="en-US" sz="1900" dirty="0">
                <a:solidFill>
                  <a:schemeClr val="tx1"/>
                </a:solidFill>
                <a:latin typeface="+mn-lt"/>
              </a:rPr>
              <a:t>	Capital surplus				Rp 1.500 juta  </a:t>
            </a:r>
          </a:p>
          <a:p>
            <a:pPr>
              <a:buFont typeface="Wingdings" pitchFamily="2" charset="2"/>
              <a:buNone/>
            </a:pPr>
            <a:r>
              <a:rPr lang="id-ID" altLang="en-US" sz="1900" dirty="0">
                <a:solidFill>
                  <a:schemeClr val="tx1"/>
                </a:solidFill>
                <a:latin typeface="+mn-lt"/>
              </a:rPr>
              <a:t>	Laba ditahan				</a:t>
            </a:r>
            <a:r>
              <a:rPr lang="id-ID" altLang="en-US" sz="1900" u="sng" dirty="0">
                <a:solidFill>
                  <a:schemeClr val="tx1"/>
                </a:solidFill>
                <a:latin typeface="+mn-lt"/>
              </a:rPr>
              <a:t>Rp 7.500 juta</a:t>
            </a:r>
            <a:r>
              <a:rPr lang="id-ID" altLang="en-US" sz="1900" dirty="0">
                <a:solidFill>
                  <a:schemeClr val="tx1"/>
                </a:solidFill>
                <a:latin typeface="+mn-lt"/>
              </a:rPr>
              <a:t>    </a:t>
            </a:r>
          </a:p>
          <a:p>
            <a:pPr>
              <a:buFont typeface="Wingdings" pitchFamily="2" charset="2"/>
              <a:buNone/>
            </a:pPr>
            <a:r>
              <a:rPr lang="id-ID" altLang="en-US" sz="1900" dirty="0">
                <a:solidFill>
                  <a:schemeClr val="tx1"/>
                </a:solidFill>
                <a:latin typeface="+mn-lt"/>
              </a:rPr>
              <a:t>	Modal sendiri 				Rp12.000 juta </a:t>
            </a:r>
            <a:r>
              <a:rPr lang="id-ID" altLang="en-US" sz="2400" dirty="0">
                <a:solidFill>
                  <a:srgbClr val="CC0099"/>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0-#ppt_w/2"/>
                                          </p:val>
                                        </p:tav>
                                        <p:tav tm="100000">
                                          <p:val>
                                            <p:strVal val="#ppt_x"/>
                                          </p:val>
                                        </p:tav>
                                      </p:tavLst>
                                    </p:anim>
                                    <p:anim calcmode="lin" valueType="num">
                                      <p:cBhvr additive="base">
                                        <p:cTn id="8" dur="500" fill="hold"/>
                                        <p:tgtEl>
                                          <p:spTgt spid="3174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1747">
                                            <p:txEl>
                                              <p:pRg st="0" end="0"/>
                                            </p:txEl>
                                          </p:spTgt>
                                        </p:tgtEl>
                                        <p:attrNameLst>
                                          <p:attrName>style.visibility</p:attrName>
                                        </p:attrNameLst>
                                      </p:cBhvr>
                                      <p:to>
                                        <p:strVal val="visible"/>
                                      </p:to>
                                    </p:set>
                                    <p:anim calcmode="lin" valueType="num">
                                      <p:cBhvr additive="base">
                                        <p:cTn id="13"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1747">
                                            <p:txEl>
                                              <p:pRg st="1" end="1"/>
                                            </p:txEl>
                                          </p:spTgt>
                                        </p:tgtEl>
                                        <p:attrNameLst>
                                          <p:attrName>style.visibility</p:attrName>
                                        </p:attrNameLst>
                                      </p:cBhvr>
                                      <p:to>
                                        <p:strVal val="visible"/>
                                      </p:to>
                                    </p:set>
                                    <p:anim calcmode="lin" valueType="num">
                                      <p:cBhvr additive="base">
                                        <p:cTn id="19"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1747">
                                            <p:txEl>
                                              <p:pRg st="2" end="2"/>
                                            </p:txEl>
                                          </p:spTgt>
                                        </p:tgtEl>
                                        <p:attrNameLst>
                                          <p:attrName>style.visibility</p:attrName>
                                        </p:attrNameLst>
                                      </p:cBhvr>
                                      <p:to>
                                        <p:strVal val="visible"/>
                                      </p:to>
                                    </p:set>
                                    <p:anim calcmode="lin" valueType="num">
                                      <p:cBhvr additive="base">
                                        <p:cTn id="25"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1747">
                                            <p:txEl>
                                              <p:pRg st="3" end="3"/>
                                            </p:txEl>
                                          </p:spTgt>
                                        </p:tgtEl>
                                        <p:attrNameLst>
                                          <p:attrName>style.visibility</p:attrName>
                                        </p:attrNameLst>
                                      </p:cBhvr>
                                      <p:to>
                                        <p:strVal val="visible"/>
                                      </p:to>
                                    </p:set>
                                    <p:anim calcmode="lin" valueType="num">
                                      <p:cBhvr additive="base">
                                        <p:cTn id="31" dur="5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7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1747">
                                            <p:txEl>
                                              <p:pRg st="4" end="4"/>
                                            </p:txEl>
                                          </p:spTgt>
                                        </p:tgtEl>
                                        <p:attrNameLst>
                                          <p:attrName>style.visibility</p:attrName>
                                        </p:attrNameLst>
                                      </p:cBhvr>
                                      <p:to>
                                        <p:strVal val="visible"/>
                                      </p:to>
                                    </p:set>
                                    <p:anim calcmode="lin" valueType="num">
                                      <p:cBhvr additive="base">
                                        <p:cTn id="37" dur="500" fill="hold"/>
                                        <p:tgtEl>
                                          <p:spTgt spid="3174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17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31747">
                                            <p:txEl>
                                              <p:pRg st="5" end="5"/>
                                            </p:txEl>
                                          </p:spTgt>
                                        </p:tgtEl>
                                        <p:attrNameLst>
                                          <p:attrName>style.visibility</p:attrName>
                                        </p:attrNameLst>
                                      </p:cBhvr>
                                      <p:to>
                                        <p:strVal val="visible"/>
                                      </p:to>
                                    </p:set>
                                    <p:anim calcmode="lin" valueType="num">
                                      <p:cBhvr additive="base">
                                        <p:cTn id="43" dur="500" fill="hold"/>
                                        <p:tgtEl>
                                          <p:spTgt spid="3174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17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1747">
                                            <p:txEl>
                                              <p:pRg st="6" end="6"/>
                                            </p:txEl>
                                          </p:spTgt>
                                        </p:tgtEl>
                                        <p:attrNameLst>
                                          <p:attrName>style.visibility</p:attrName>
                                        </p:attrNameLst>
                                      </p:cBhvr>
                                      <p:to>
                                        <p:strVal val="visible"/>
                                      </p:to>
                                    </p:set>
                                    <p:anim calcmode="lin" valueType="num">
                                      <p:cBhvr additive="base">
                                        <p:cTn id="49" dur="500" fill="hold"/>
                                        <p:tgtEl>
                                          <p:spTgt spid="3174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174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31747">
                                            <p:txEl>
                                              <p:pRg st="7" end="7"/>
                                            </p:txEl>
                                          </p:spTgt>
                                        </p:tgtEl>
                                        <p:attrNameLst>
                                          <p:attrName>style.visibility</p:attrName>
                                        </p:attrNameLst>
                                      </p:cBhvr>
                                      <p:to>
                                        <p:strVal val="visible"/>
                                      </p:to>
                                    </p:set>
                                    <p:anim calcmode="lin" valueType="num">
                                      <p:cBhvr additive="base">
                                        <p:cTn id="55" dur="500" fill="hold"/>
                                        <p:tgtEl>
                                          <p:spTgt spid="31747">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174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31747">
                                            <p:txEl>
                                              <p:pRg st="8" end="8"/>
                                            </p:txEl>
                                          </p:spTgt>
                                        </p:tgtEl>
                                        <p:attrNameLst>
                                          <p:attrName>style.visibility</p:attrName>
                                        </p:attrNameLst>
                                      </p:cBhvr>
                                      <p:to>
                                        <p:strVal val="visible"/>
                                      </p:to>
                                    </p:set>
                                    <p:anim calcmode="lin" valueType="num">
                                      <p:cBhvr additive="base">
                                        <p:cTn id="61" dur="500" fill="hold"/>
                                        <p:tgtEl>
                                          <p:spTgt spid="31747">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174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31747">
                                            <p:txEl>
                                              <p:pRg st="9" end="9"/>
                                            </p:txEl>
                                          </p:spTgt>
                                        </p:tgtEl>
                                        <p:attrNameLst>
                                          <p:attrName>style.visibility</p:attrName>
                                        </p:attrNameLst>
                                      </p:cBhvr>
                                      <p:to>
                                        <p:strVal val="visible"/>
                                      </p:to>
                                    </p:set>
                                    <p:anim calcmode="lin" valueType="num">
                                      <p:cBhvr additive="base">
                                        <p:cTn id="67" dur="500" fill="hold"/>
                                        <p:tgtEl>
                                          <p:spTgt spid="31747">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174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nodeType="clickEffect">
                                  <p:stCondLst>
                                    <p:cond delay="0"/>
                                  </p:stCondLst>
                                  <p:childTnLst>
                                    <p:set>
                                      <p:cBhvr>
                                        <p:cTn id="72" dur="1" fill="hold">
                                          <p:stCondLst>
                                            <p:cond delay="0"/>
                                          </p:stCondLst>
                                        </p:cTn>
                                        <p:tgtEl>
                                          <p:spTgt spid="31747">
                                            <p:txEl>
                                              <p:pRg st="10" end="10"/>
                                            </p:txEl>
                                          </p:spTgt>
                                        </p:tgtEl>
                                        <p:attrNameLst>
                                          <p:attrName>style.visibility</p:attrName>
                                        </p:attrNameLst>
                                      </p:cBhvr>
                                      <p:to>
                                        <p:strVal val="visible"/>
                                      </p:to>
                                    </p:set>
                                    <p:anim calcmode="lin" valueType="num">
                                      <p:cBhvr additive="base">
                                        <p:cTn id="73" dur="500" fill="hold"/>
                                        <p:tgtEl>
                                          <p:spTgt spid="31747">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1747">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nodeType="clickEffect">
                                  <p:stCondLst>
                                    <p:cond delay="0"/>
                                  </p:stCondLst>
                                  <p:childTnLst>
                                    <p:set>
                                      <p:cBhvr>
                                        <p:cTn id="78" dur="1" fill="hold">
                                          <p:stCondLst>
                                            <p:cond delay="0"/>
                                          </p:stCondLst>
                                        </p:cTn>
                                        <p:tgtEl>
                                          <p:spTgt spid="31747">
                                            <p:txEl>
                                              <p:pRg st="11" end="11"/>
                                            </p:txEl>
                                          </p:spTgt>
                                        </p:tgtEl>
                                        <p:attrNameLst>
                                          <p:attrName>style.visibility</p:attrName>
                                        </p:attrNameLst>
                                      </p:cBhvr>
                                      <p:to>
                                        <p:strVal val="visible"/>
                                      </p:to>
                                    </p:set>
                                    <p:anim calcmode="lin" valueType="num">
                                      <p:cBhvr additive="base">
                                        <p:cTn id="79" dur="500" fill="hold"/>
                                        <p:tgtEl>
                                          <p:spTgt spid="31747">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1747">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8D29F5C3-6B51-6D56-6385-6B682ED05B51}"/>
              </a:ext>
            </a:extLst>
          </p:cNvPr>
          <p:cNvSpPr>
            <a:spLocks noGrp="1" noChangeArrowheads="1"/>
          </p:cNvSpPr>
          <p:nvPr>
            <p:ph type="title"/>
          </p:nvPr>
        </p:nvSpPr>
        <p:spPr/>
        <p:txBody>
          <a:bodyPr/>
          <a:lstStyle/>
          <a:p>
            <a:pPr eaLnBrk="1" hangingPunct="1">
              <a:defRPr/>
            </a:pPr>
            <a:r>
              <a:rPr lang="id-ID" sz="2400" b="1" dirty="0">
                <a:solidFill>
                  <a:schemeClr val="tx1"/>
                </a:solidFill>
              </a:rPr>
              <a:t>ANALISIS</a:t>
            </a:r>
            <a:endParaRPr lang="en-US" sz="2400" b="1" dirty="0">
              <a:solidFill>
                <a:schemeClr val="tx1"/>
              </a:solidFill>
            </a:endParaRPr>
          </a:p>
        </p:txBody>
      </p:sp>
      <p:sp>
        <p:nvSpPr>
          <p:cNvPr id="23555" name="Rectangle 3">
            <a:extLst>
              <a:ext uri="{FF2B5EF4-FFF2-40B4-BE49-F238E27FC236}">
                <a16:creationId xmlns:a16="http://schemas.microsoft.com/office/drawing/2014/main" id="{6EDA0C52-DDB3-98E8-A9B0-B27C7214630A}"/>
              </a:ext>
            </a:extLst>
          </p:cNvPr>
          <p:cNvSpPr>
            <a:spLocks noGrp="1" noChangeArrowheads="1"/>
          </p:cNvSpPr>
          <p:nvPr>
            <p:ph type="body" idx="1"/>
          </p:nvPr>
        </p:nvSpPr>
        <p:spPr/>
        <p:txBody>
          <a:bodyPr>
            <a:noAutofit/>
          </a:bodyPr>
          <a:lstStyle/>
          <a:p>
            <a:pPr algn="just"/>
            <a:r>
              <a:rPr lang="id-ID" altLang="en-US" sz="2000" dirty="0">
                <a:solidFill>
                  <a:schemeClr val="tx1"/>
                </a:solidFill>
                <a:latin typeface="+mn-lt"/>
              </a:rPr>
              <a:t>Setelah </a:t>
            </a:r>
            <a:r>
              <a:rPr lang="id-ID" altLang="en-US" sz="2000" dirty="0" err="1">
                <a:solidFill>
                  <a:schemeClr val="tx1"/>
                </a:solidFill>
                <a:latin typeface="+mn-lt"/>
              </a:rPr>
              <a:t>stock</a:t>
            </a:r>
            <a:r>
              <a:rPr lang="id-ID" altLang="en-US" sz="2000" dirty="0">
                <a:solidFill>
                  <a:schemeClr val="tx1"/>
                </a:solidFill>
                <a:latin typeface="+mn-lt"/>
              </a:rPr>
              <a:t> </a:t>
            </a:r>
            <a:r>
              <a:rPr lang="id-ID" altLang="en-US" sz="2000" dirty="0" err="1">
                <a:solidFill>
                  <a:schemeClr val="tx1"/>
                </a:solidFill>
                <a:latin typeface="+mn-lt"/>
              </a:rPr>
              <a:t>split</a:t>
            </a:r>
            <a:r>
              <a:rPr lang="id-ID" altLang="en-US" sz="2000" dirty="0">
                <a:solidFill>
                  <a:schemeClr val="tx1"/>
                </a:solidFill>
                <a:latin typeface="+mn-lt"/>
              </a:rPr>
              <a:t>, nilai nominal saham menjadi ½ X Rp 5 000 = Rp 2500 per lembar. Investor yang semula memiliki 100 lembar saham setelah </a:t>
            </a:r>
            <a:r>
              <a:rPr lang="id-ID" altLang="en-US" sz="2000" dirty="0" err="1">
                <a:solidFill>
                  <a:schemeClr val="tx1"/>
                </a:solidFill>
                <a:latin typeface="+mn-lt"/>
              </a:rPr>
              <a:t>stock</a:t>
            </a:r>
            <a:r>
              <a:rPr lang="id-ID" altLang="en-US" sz="2000" dirty="0">
                <a:solidFill>
                  <a:schemeClr val="tx1"/>
                </a:solidFill>
                <a:latin typeface="+mn-lt"/>
              </a:rPr>
              <a:t> </a:t>
            </a:r>
            <a:r>
              <a:rPr lang="id-ID" altLang="en-US" sz="2000" dirty="0" err="1">
                <a:solidFill>
                  <a:schemeClr val="tx1"/>
                </a:solidFill>
                <a:latin typeface="+mn-lt"/>
              </a:rPr>
              <a:t>split</a:t>
            </a:r>
            <a:r>
              <a:rPr lang="id-ID" altLang="en-US" sz="2000" dirty="0">
                <a:solidFill>
                  <a:schemeClr val="tx1"/>
                </a:solidFill>
                <a:latin typeface="+mn-lt"/>
              </a:rPr>
              <a:t> jumlah saham, yang dimilikinya menjadi 2 X 100 lembar = 200 lembar, meskipun total nilainya tidak mengalami perubahan. Kekayaan investor tidak berubah, sehingga tidak ada keuntungan ekonomis yang diperolehnya dari </a:t>
            </a:r>
            <a:r>
              <a:rPr lang="id-ID" altLang="en-US" sz="2000" dirty="0" err="1">
                <a:solidFill>
                  <a:schemeClr val="tx1"/>
                </a:solidFill>
                <a:latin typeface="+mn-lt"/>
              </a:rPr>
              <a:t>stock</a:t>
            </a:r>
            <a:r>
              <a:rPr lang="id-ID" altLang="en-US" sz="2000" dirty="0">
                <a:solidFill>
                  <a:schemeClr val="tx1"/>
                </a:solidFill>
                <a:latin typeface="+mn-lt"/>
              </a:rPr>
              <a:t> </a:t>
            </a:r>
            <a:r>
              <a:rPr lang="id-ID" altLang="en-US" sz="2000" dirty="0" err="1">
                <a:solidFill>
                  <a:schemeClr val="tx1"/>
                </a:solidFill>
                <a:latin typeface="+mn-lt"/>
              </a:rPr>
              <a:t>split</a:t>
            </a:r>
            <a:r>
              <a:rPr lang="id-ID" altLang="en-US" sz="2000" dirty="0">
                <a:solidFill>
                  <a:schemeClr val="tx1"/>
                </a:solidFill>
                <a:latin typeface="+mn-lt"/>
              </a:rPr>
              <a:t>. </a:t>
            </a:r>
          </a:p>
          <a:p>
            <a:pPr algn="just"/>
            <a:r>
              <a:rPr lang="id-ID" altLang="en-US" sz="2000" dirty="0">
                <a:solidFill>
                  <a:schemeClr val="tx1"/>
                </a:solidFill>
                <a:latin typeface="+mn-lt"/>
              </a:rPr>
              <a:t>Jadi ada persamaan antara </a:t>
            </a:r>
            <a:r>
              <a:rPr lang="id-ID" altLang="en-US" sz="2000" dirty="0" err="1">
                <a:solidFill>
                  <a:schemeClr val="tx1"/>
                </a:solidFill>
                <a:latin typeface="+mn-lt"/>
              </a:rPr>
              <a:t>Stock</a:t>
            </a:r>
            <a:r>
              <a:rPr lang="id-ID" altLang="en-US" sz="2000" dirty="0">
                <a:solidFill>
                  <a:schemeClr val="tx1"/>
                </a:solidFill>
                <a:latin typeface="+mn-lt"/>
              </a:rPr>
              <a:t> </a:t>
            </a:r>
            <a:r>
              <a:rPr lang="id-ID" altLang="en-US" sz="2000" dirty="0" err="1">
                <a:solidFill>
                  <a:schemeClr val="tx1"/>
                </a:solidFill>
                <a:latin typeface="+mn-lt"/>
              </a:rPr>
              <a:t>Devidend</a:t>
            </a:r>
            <a:r>
              <a:rPr lang="id-ID" altLang="en-US" sz="2000" dirty="0">
                <a:solidFill>
                  <a:schemeClr val="tx1"/>
                </a:solidFill>
                <a:latin typeface="+mn-lt"/>
              </a:rPr>
              <a:t> dan </a:t>
            </a:r>
            <a:r>
              <a:rPr lang="id-ID" altLang="en-US" sz="2000" dirty="0" err="1">
                <a:solidFill>
                  <a:schemeClr val="tx1"/>
                </a:solidFill>
                <a:latin typeface="+mn-lt"/>
              </a:rPr>
              <a:t>Stock</a:t>
            </a:r>
            <a:r>
              <a:rPr lang="id-ID" altLang="en-US" sz="2000" dirty="0">
                <a:solidFill>
                  <a:schemeClr val="tx1"/>
                </a:solidFill>
                <a:latin typeface="+mn-lt"/>
              </a:rPr>
              <a:t> </a:t>
            </a:r>
            <a:r>
              <a:rPr lang="id-ID" altLang="en-US" sz="2000" dirty="0" err="1">
                <a:solidFill>
                  <a:schemeClr val="tx1"/>
                </a:solidFill>
                <a:latin typeface="+mn-lt"/>
              </a:rPr>
              <a:t>Split</a:t>
            </a:r>
            <a:r>
              <a:rPr lang="id-ID" altLang="en-US" sz="2000" dirty="0">
                <a:solidFill>
                  <a:schemeClr val="tx1"/>
                </a:solidFill>
                <a:latin typeface="+mn-lt"/>
              </a:rPr>
              <a:t>, yaitu:  </a:t>
            </a:r>
          </a:p>
          <a:p>
            <a:pPr marL="942975" indent="-454025" algn="just">
              <a:buFont typeface="+mj-lt"/>
              <a:buAutoNum type="arabicPeriod"/>
            </a:pPr>
            <a:r>
              <a:rPr lang="id-ID" altLang="en-US" sz="2000" dirty="0">
                <a:solidFill>
                  <a:schemeClr val="tx1"/>
                </a:solidFill>
                <a:latin typeface="+mn-lt"/>
              </a:rPr>
              <a:t>Tidak ada pendistribusian kas dalam kedua bentuk itu.     </a:t>
            </a:r>
          </a:p>
          <a:p>
            <a:pPr marL="942975" indent="-454025" algn="just">
              <a:buFont typeface="+mj-lt"/>
              <a:buAutoNum type="arabicPeriod"/>
            </a:pPr>
            <a:r>
              <a:rPr lang="id-ID" altLang="en-US" sz="2000" dirty="0" err="1">
                <a:solidFill>
                  <a:schemeClr val="tx1"/>
                </a:solidFill>
                <a:latin typeface="+mn-lt"/>
              </a:rPr>
              <a:t>Mengakibatan</a:t>
            </a:r>
            <a:r>
              <a:rPr lang="id-ID" altLang="en-US" sz="2000" dirty="0">
                <a:solidFill>
                  <a:schemeClr val="tx1"/>
                </a:solidFill>
                <a:latin typeface="+mn-lt"/>
              </a:rPr>
              <a:t> jumlah lembar saham yang beredar meningkat.      </a:t>
            </a:r>
          </a:p>
          <a:p>
            <a:pPr marL="942975" indent="-454025" algn="just">
              <a:buFont typeface="+mj-lt"/>
              <a:buAutoNum type="arabicPeriod"/>
            </a:pPr>
            <a:r>
              <a:rPr lang="id-ID" altLang="en-US" sz="2000" dirty="0">
                <a:solidFill>
                  <a:schemeClr val="tx1"/>
                </a:solidFill>
                <a:latin typeface="+mn-lt"/>
              </a:rPr>
              <a:t>Total modal sendiri (net </a:t>
            </a:r>
            <a:r>
              <a:rPr lang="id-ID" altLang="en-US" sz="2000" dirty="0" err="1">
                <a:solidFill>
                  <a:schemeClr val="tx1"/>
                </a:solidFill>
                <a:latin typeface="+mn-lt"/>
              </a:rPr>
              <a:t>worth</a:t>
            </a:r>
            <a:r>
              <a:rPr lang="id-ID" altLang="en-US" sz="2000" dirty="0">
                <a:solidFill>
                  <a:schemeClr val="tx1"/>
                </a:solidFill>
                <a:latin typeface="+mn-lt"/>
              </a:rPr>
              <a:t>) tidak berubah, tetapi hanya komposisinya saja yang berubah.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EB78C9CA-CAEE-FEAC-7E87-7FA58BD88BDD}"/>
              </a:ext>
            </a:extLst>
          </p:cNvPr>
          <p:cNvSpPr>
            <a:spLocks noGrp="1" noChangeArrowheads="1"/>
          </p:cNvSpPr>
          <p:nvPr>
            <p:ph type="title"/>
          </p:nvPr>
        </p:nvSpPr>
        <p:spPr/>
        <p:txBody>
          <a:bodyPr>
            <a:normAutofit fontScale="90000"/>
          </a:bodyPr>
          <a:lstStyle/>
          <a:p>
            <a:pPr eaLnBrk="1" hangingPunct="1">
              <a:defRPr/>
            </a:pPr>
            <a:r>
              <a:rPr lang="id-ID" sz="3600" b="1" dirty="0">
                <a:solidFill>
                  <a:schemeClr val="tx1"/>
                </a:solidFill>
              </a:rPr>
              <a:t>PEMBELIAN KEMBALI SAHAM </a:t>
            </a:r>
            <a:br>
              <a:rPr lang="id-ID" sz="3600" b="1" dirty="0">
                <a:solidFill>
                  <a:schemeClr val="tx1"/>
                </a:solidFill>
              </a:rPr>
            </a:br>
            <a:r>
              <a:rPr lang="id-ID" sz="3600" b="1" dirty="0">
                <a:solidFill>
                  <a:schemeClr val="tx1"/>
                </a:solidFill>
              </a:rPr>
              <a:t>(REPURCHASE OF STOCK)</a:t>
            </a:r>
            <a:r>
              <a:rPr lang="id-ID" sz="2400" dirty="0">
                <a:solidFill>
                  <a:schemeClr val="tx1"/>
                </a:solidFill>
              </a:rPr>
              <a:t> </a:t>
            </a:r>
            <a:endParaRPr lang="en-US" sz="2400" dirty="0">
              <a:solidFill>
                <a:schemeClr val="tx1"/>
              </a:solidFill>
              <a:latin typeface="Arial Black" pitchFamily="34" charset="0"/>
            </a:endParaRPr>
          </a:p>
        </p:txBody>
      </p:sp>
      <p:sp>
        <p:nvSpPr>
          <p:cNvPr id="40963" name="Rectangle 3">
            <a:extLst>
              <a:ext uri="{FF2B5EF4-FFF2-40B4-BE49-F238E27FC236}">
                <a16:creationId xmlns:a16="http://schemas.microsoft.com/office/drawing/2014/main" id="{B0B8F314-E943-695B-D203-243F8A73963E}"/>
              </a:ext>
            </a:extLst>
          </p:cNvPr>
          <p:cNvSpPr>
            <a:spLocks noGrp="1" noChangeArrowheads="1"/>
          </p:cNvSpPr>
          <p:nvPr>
            <p:ph type="body" idx="1"/>
          </p:nvPr>
        </p:nvSpPr>
        <p:spPr/>
        <p:txBody>
          <a:bodyPr>
            <a:noAutofit/>
          </a:bodyPr>
          <a:lstStyle/>
          <a:p>
            <a:pPr marL="114300" indent="0" algn="just">
              <a:buNone/>
              <a:defRPr/>
            </a:pPr>
            <a:r>
              <a:rPr lang="id-ID" sz="1800" dirty="0">
                <a:solidFill>
                  <a:schemeClr val="tx1"/>
                </a:solidFill>
                <a:latin typeface="+mn-lt"/>
              </a:rPr>
              <a:t>PT Binara adalah perusahaan yang bergerak di bidang industri manufaktur yang memproduksi produk-produk perlengkapan busana wanita dan pria. Pada tahun 2005 memperoleh laba sebesar Rp 550 juta dan 50% dari jumlah tersebut akan dibagikan kepada para pemegang saham dalam bentuk pembelian kembali saham. Jumlah saham yang beredar saat ini adalah sebanyak 1.100.000 lembar dengan harga pasar sebesar Rp 2.500,- per lembar saham. Manajer keuangan saat ini menawarkan kepada mereka yang mau menjual kembali saham biasa yang dimilikinya seharga Rp 2.750,- jadi seolaholah menawarkan cash dividend Rp 250 per lembar saham. Berdasarkan data tersebut. Carilah:</a:t>
            </a:r>
          </a:p>
          <a:p>
            <a:pPr algn="just">
              <a:buAutoNum type="alphaLcPeriod"/>
              <a:defRPr/>
            </a:pPr>
            <a:r>
              <a:rPr lang="id-ID" sz="1800" dirty="0">
                <a:solidFill>
                  <a:schemeClr val="tx1"/>
                </a:solidFill>
                <a:latin typeface="+mn-lt"/>
              </a:rPr>
              <a:t>laba per saham dan P/E Ratio sebelum kebijakan pembelian kembali saham         </a:t>
            </a:r>
          </a:p>
          <a:p>
            <a:pPr algn="just">
              <a:buAutoNum type="alphaLcPeriod"/>
              <a:defRPr/>
            </a:pPr>
            <a:r>
              <a:rPr lang="id-ID" sz="1800" dirty="0">
                <a:solidFill>
                  <a:schemeClr val="tx1"/>
                </a:solidFill>
                <a:latin typeface="+mn-lt"/>
              </a:rPr>
              <a:t>laba per saham setelah kebijakan pembelian kembali saham           </a:t>
            </a:r>
          </a:p>
          <a:p>
            <a:pPr algn="just">
              <a:buAutoNum type="alphaLcPeriod"/>
              <a:defRPr/>
            </a:pPr>
            <a:r>
              <a:rPr lang="id-ID" sz="1800" dirty="0">
                <a:solidFill>
                  <a:schemeClr val="tx1"/>
                </a:solidFill>
                <a:latin typeface="+mn-lt"/>
              </a:rPr>
              <a:t>harga saham setelah kebijakan pembelian kembali saham dengan asumsi P/E       </a:t>
            </a:r>
            <a:br>
              <a:rPr lang="id-ID" sz="1800" dirty="0">
                <a:solidFill>
                  <a:schemeClr val="tx1"/>
                </a:solidFill>
                <a:latin typeface="+mn-lt"/>
              </a:rPr>
            </a:br>
            <a:r>
              <a:rPr lang="id-ID" sz="1800" dirty="0">
                <a:solidFill>
                  <a:schemeClr val="tx1"/>
                </a:solidFill>
                <a:latin typeface="+mn-lt"/>
              </a:rPr>
              <a:t>Ratio konstan. </a:t>
            </a:r>
            <a:br>
              <a:rPr lang="id-ID" sz="1800" dirty="0">
                <a:solidFill>
                  <a:schemeClr val="tx1"/>
                </a:solidFill>
                <a:latin typeface="+mn-lt"/>
              </a:rPr>
            </a:br>
            <a:endParaRPr lang="en-US" sz="1800" dirty="0">
              <a:solidFill>
                <a:schemeClr val="tx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additive="base">
                                        <p:cTn id="7" dur="500" fill="hold"/>
                                        <p:tgtEl>
                                          <p:spTgt spid="40962"/>
                                        </p:tgtEl>
                                        <p:attrNameLst>
                                          <p:attrName>ppt_x</p:attrName>
                                        </p:attrNameLst>
                                      </p:cBhvr>
                                      <p:tavLst>
                                        <p:tav tm="0">
                                          <p:val>
                                            <p:strVal val="0-#ppt_w/2"/>
                                          </p:val>
                                        </p:tav>
                                        <p:tav tm="100000">
                                          <p:val>
                                            <p:strVal val="#ppt_x"/>
                                          </p:val>
                                        </p:tav>
                                      </p:tavLst>
                                    </p:anim>
                                    <p:anim calcmode="lin" valueType="num">
                                      <p:cBhvr additive="base">
                                        <p:cTn id="8" dur="500" fill="hold"/>
                                        <p:tgtEl>
                                          <p:spTgt spid="4096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0963">
                                            <p:txEl>
                                              <p:pRg st="0" end="0"/>
                                            </p:txEl>
                                          </p:spTgt>
                                        </p:tgtEl>
                                        <p:attrNameLst>
                                          <p:attrName>style.visibility</p:attrName>
                                        </p:attrNameLst>
                                      </p:cBhvr>
                                      <p:to>
                                        <p:strVal val="visible"/>
                                      </p:to>
                                    </p:set>
                                    <p:anim calcmode="lin" valueType="num">
                                      <p:cBhvr additive="base">
                                        <p:cTn id="13"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 calcmode="lin" valueType="num">
                                      <p:cBhvr additive="base">
                                        <p:cTn id="19"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0963">
                                            <p:txEl>
                                              <p:pRg st="2" end="2"/>
                                            </p:txEl>
                                          </p:spTgt>
                                        </p:tgtEl>
                                        <p:attrNameLst>
                                          <p:attrName>style.visibility</p:attrName>
                                        </p:attrNameLst>
                                      </p:cBhvr>
                                      <p:to>
                                        <p:strVal val="visible"/>
                                      </p:to>
                                    </p:set>
                                    <p:anim calcmode="lin" valueType="num">
                                      <p:cBhvr additive="base">
                                        <p:cTn id="25"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40963">
                                            <p:txEl>
                                              <p:pRg st="3" end="3"/>
                                            </p:txEl>
                                          </p:spTgt>
                                        </p:tgtEl>
                                        <p:attrNameLst>
                                          <p:attrName>style.visibility</p:attrName>
                                        </p:attrNameLst>
                                      </p:cBhvr>
                                      <p:to>
                                        <p:strVal val="visible"/>
                                      </p:to>
                                    </p:set>
                                    <p:anim calcmode="lin" valueType="num">
                                      <p:cBhvr additive="base">
                                        <p:cTn id="31"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P spid="40963" grpId="0" build="p" bldLvl="5"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97A4E-4449-BCE8-991D-13EF386ED645}"/>
              </a:ext>
            </a:extLst>
          </p:cNvPr>
          <p:cNvSpPr>
            <a:spLocks noGrp="1"/>
          </p:cNvSpPr>
          <p:nvPr>
            <p:ph type="title"/>
          </p:nvPr>
        </p:nvSpPr>
        <p:spPr/>
        <p:txBody>
          <a:bodyPr/>
          <a:lstStyle/>
          <a:p>
            <a:r>
              <a:rPr lang="en-US" dirty="0"/>
              <a:t>Solusi</a:t>
            </a:r>
          </a:p>
        </p:txBody>
      </p:sp>
      <p:sp>
        <p:nvSpPr>
          <p:cNvPr id="43011" name="Rectangle 3">
            <a:extLst>
              <a:ext uri="{FF2B5EF4-FFF2-40B4-BE49-F238E27FC236}">
                <a16:creationId xmlns:a16="http://schemas.microsoft.com/office/drawing/2014/main" id="{4838630E-D151-7E7A-8312-C1722B0C4889}"/>
              </a:ext>
            </a:extLst>
          </p:cNvPr>
          <p:cNvSpPr>
            <a:spLocks noGrp="1" noChangeArrowheads="1"/>
          </p:cNvSpPr>
          <p:nvPr>
            <p:ph type="body" idx="1"/>
          </p:nvPr>
        </p:nvSpPr>
        <p:spPr/>
        <p:txBody>
          <a:bodyPr>
            <a:normAutofit fontScale="85000" lnSpcReduction="20000"/>
          </a:bodyPr>
          <a:lstStyle/>
          <a:p>
            <a:pPr marL="0" indent="19050" eaLnBrk="1" hangingPunct="1">
              <a:buClr>
                <a:schemeClr val="tx2"/>
              </a:buClr>
              <a:buFont typeface="Wingdings" pitchFamily="2" charset="2"/>
              <a:buNone/>
              <a:defRPr/>
            </a:pPr>
            <a:r>
              <a:rPr lang="id-ID" sz="2400" dirty="0">
                <a:solidFill>
                  <a:schemeClr val="tx1"/>
                </a:solidFill>
                <a:latin typeface="+mn-lt"/>
              </a:rPr>
              <a:t>EAT = 550 juta           </a:t>
            </a:r>
          </a:p>
          <a:p>
            <a:pPr marL="0" indent="0" algn="just" eaLnBrk="1" hangingPunct="1">
              <a:buClr>
                <a:schemeClr val="tx2"/>
              </a:buClr>
              <a:buNone/>
              <a:defRPr/>
            </a:pPr>
            <a:r>
              <a:rPr lang="id-ID" sz="2400" dirty="0" err="1">
                <a:solidFill>
                  <a:schemeClr val="tx1"/>
                </a:solidFill>
                <a:latin typeface="+mn-lt"/>
              </a:rPr>
              <a:t>Payout</a:t>
            </a:r>
            <a:r>
              <a:rPr lang="id-ID" sz="2400" dirty="0">
                <a:solidFill>
                  <a:schemeClr val="tx1"/>
                </a:solidFill>
                <a:latin typeface="+mn-lt"/>
              </a:rPr>
              <a:t> Ratio 50%       </a:t>
            </a:r>
            <a:br>
              <a:rPr lang="id-ID" sz="2400" dirty="0">
                <a:solidFill>
                  <a:schemeClr val="tx1"/>
                </a:solidFill>
                <a:latin typeface="+mn-lt"/>
              </a:rPr>
            </a:br>
            <a:r>
              <a:rPr lang="id-ID" sz="2400" dirty="0">
                <a:solidFill>
                  <a:schemeClr val="tx1"/>
                </a:solidFill>
                <a:latin typeface="+mn-lt"/>
              </a:rPr>
              <a:t>Outstanding share = 1,1 juta   </a:t>
            </a:r>
            <a:br>
              <a:rPr lang="id-ID" sz="2400" dirty="0">
                <a:solidFill>
                  <a:schemeClr val="tx1"/>
                </a:solidFill>
                <a:latin typeface="+mn-lt"/>
              </a:rPr>
            </a:br>
            <a:r>
              <a:rPr lang="id-ID" sz="2400" dirty="0">
                <a:solidFill>
                  <a:schemeClr val="tx1"/>
                </a:solidFill>
                <a:latin typeface="+mn-lt"/>
              </a:rPr>
              <a:t>P saham = Rp 2500 / lembar   </a:t>
            </a:r>
            <a:br>
              <a:rPr lang="id-ID" sz="2400" dirty="0">
                <a:solidFill>
                  <a:schemeClr val="tx1"/>
                </a:solidFill>
                <a:latin typeface="+mn-lt"/>
              </a:rPr>
            </a:br>
            <a:r>
              <a:rPr lang="id-ID" sz="2400" dirty="0">
                <a:solidFill>
                  <a:schemeClr val="tx1"/>
                </a:solidFill>
                <a:latin typeface="+mn-lt"/>
              </a:rPr>
              <a:t>P treasury stock = Rp 2750 / lembar</a:t>
            </a:r>
          </a:p>
          <a:p>
            <a:pPr marL="0" indent="0" algn="just" eaLnBrk="1" hangingPunct="1">
              <a:buClr>
                <a:schemeClr val="tx2"/>
              </a:buClr>
              <a:buNone/>
              <a:defRPr/>
            </a:pPr>
            <a:endParaRPr lang="id-ID" sz="2400" dirty="0">
              <a:solidFill>
                <a:schemeClr val="tx1"/>
              </a:solidFill>
              <a:latin typeface="+mn-lt"/>
            </a:endParaRPr>
          </a:p>
          <a:p>
            <a:pPr indent="-457200" algn="just" eaLnBrk="1" hangingPunct="1">
              <a:buClr>
                <a:schemeClr val="tx2"/>
              </a:buClr>
              <a:buFont typeface="+mj-lt"/>
              <a:buAutoNum type="alphaLcPeriod"/>
              <a:defRPr/>
            </a:pPr>
            <a:r>
              <a:rPr lang="id-ID" sz="2400" dirty="0">
                <a:solidFill>
                  <a:schemeClr val="tx1"/>
                </a:solidFill>
                <a:latin typeface="+mn-lt"/>
              </a:rPr>
              <a:t>Sebelum kebijakan pembelian saham:         </a:t>
            </a:r>
            <a:br>
              <a:rPr lang="id-ID" sz="2400" dirty="0">
                <a:solidFill>
                  <a:schemeClr val="tx1"/>
                </a:solidFill>
                <a:latin typeface="+mn-lt"/>
              </a:rPr>
            </a:br>
            <a:r>
              <a:rPr lang="id-ID" sz="2400" dirty="0">
                <a:solidFill>
                  <a:schemeClr val="tx1"/>
                </a:solidFill>
                <a:latin typeface="+mn-lt"/>
              </a:rPr>
              <a:t>EPS = Rp.550,- juta / 1,1 juta = Rp 500 /lembar        </a:t>
            </a:r>
            <a:br>
              <a:rPr lang="id-ID" sz="2400" dirty="0">
                <a:solidFill>
                  <a:schemeClr val="tx1"/>
                </a:solidFill>
                <a:latin typeface="+mn-lt"/>
              </a:rPr>
            </a:br>
            <a:r>
              <a:rPr lang="id-ID" sz="2400" dirty="0" err="1">
                <a:solidFill>
                  <a:schemeClr val="tx1"/>
                </a:solidFill>
                <a:latin typeface="+mn-lt"/>
              </a:rPr>
              <a:t>Price</a:t>
            </a:r>
            <a:r>
              <a:rPr lang="id-ID" sz="2400" dirty="0">
                <a:solidFill>
                  <a:schemeClr val="tx1"/>
                </a:solidFill>
                <a:latin typeface="+mn-lt"/>
              </a:rPr>
              <a:t> &lt;- PER = 2500 / 500 = 5            </a:t>
            </a:r>
          </a:p>
          <a:p>
            <a:pPr indent="-457200" algn="just" eaLnBrk="1" hangingPunct="1">
              <a:buClr>
                <a:schemeClr val="tx2"/>
              </a:buClr>
              <a:buFont typeface="+mj-lt"/>
              <a:buAutoNum type="alphaLcPeriod"/>
              <a:defRPr/>
            </a:pPr>
            <a:r>
              <a:rPr lang="id-ID" sz="2400" dirty="0">
                <a:solidFill>
                  <a:schemeClr val="tx1"/>
                </a:solidFill>
                <a:latin typeface="+mn-lt"/>
              </a:rPr>
              <a:t>Setelah kebijakan pembalian kembali saham:         </a:t>
            </a:r>
            <a:br>
              <a:rPr lang="id-ID" sz="2400" dirty="0">
                <a:solidFill>
                  <a:schemeClr val="tx1"/>
                </a:solidFill>
                <a:latin typeface="+mn-lt"/>
              </a:rPr>
            </a:br>
            <a:r>
              <a:rPr lang="id-ID" sz="2400" dirty="0">
                <a:solidFill>
                  <a:schemeClr val="tx1"/>
                </a:solidFill>
                <a:latin typeface="+mn-lt"/>
              </a:rPr>
              <a:t>EAT untuk treasury stock = ½ x Rp.550,- juta = Rp.275,- juta                     </a:t>
            </a:r>
            <a:br>
              <a:rPr lang="id-ID" sz="2400" dirty="0">
                <a:solidFill>
                  <a:schemeClr val="tx1"/>
                </a:solidFill>
                <a:latin typeface="+mn-lt"/>
              </a:rPr>
            </a:br>
            <a:r>
              <a:rPr lang="id-ID" sz="2400" dirty="0">
                <a:solidFill>
                  <a:schemeClr val="tx1"/>
                </a:solidFill>
                <a:latin typeface="+mn-lt"/>
              </a:rPr>
              <a:t>Jumlah saham yang dapat ditarik kembali = 275 juta / 2750 = 100 ribu</a:t>
            </a:r>
            <a:r>
              <a:rPr lang="id-ID" sz="2400" dirty="0">
                <a:solidFill>
                  <a:srgbClr val="FF0000"/>
                </a:solidFill>
                <a:latin typeface="+mn-lt"/>
              </a:rPr>
              <a:t> </a:t>
            </a:r>
            <a:r>
              <a:rPr lang="id-ID" sz="2400" dirty="0">
                <a:solidFill>
                  <a:schemeClr val="tx1"/>
                </a:solidFill>
                <a:latin typeface="+mn-lt"/>
              </a:rPr>
              <a:t>lembar        </a:t>
            </a:r>
            <a:br>
              <a:rPr lang="id-ID" sz="2400" dirty="0">
                <a:solidFill>
                  <a:schemeClr val="tx1"/>
                </a:solidFill>
                <a:latin typeface="+mn-lt"/>
              </a:rPr>
            </a:br>
            <a:r>
              <a:rPr lang="id-ID" sz="2400" dirty="0">
                <a:solidFill>
                  <a:schemeClr val="tx1"/>
                </a:solidFill>
                <a:latin typeface="+mn-lt"/>
              </a:rPr>
              <a:t>EPS = Rp.550,- juta / 1 juta = Rp 550,- / lembar  </a:t>
            </a:r>
          </a:p>
          <a:p>
            <a:pPr indent="-457200" eaLnBrk="1" hangingPunct="1">
              <a:buClr>
                <a:schemeClr val="tx2"/>
              </a:buClr>
              <a:buFont typeface="+mj-lt"/>
              <a:buAutoNum type="alphaLcPeriod"/>
              <a:defRPr/>
            </a:pPr>
            <a:r>
              <a:rPr lang="id-ID" sz="2400" dirty="0" err="1">
                <a:solidFill>
                  <a:schemeClr val="tx1"/>
                </a:solidFill>
                <a:latin typeface="+mn-lt"/>
              </a:rPr>
              <a:t>P</a:t>
            </a:r>
            <a:r>
              <a:rPr lang="id-ID" sz="2400" dirty="0">
                <a:solidFill>
                  <a:schemeClr val="tx1"/>
                </a:solidFill>
                <a:latin typeface="+mn-lt"/>
              </a:rPr>
              <a:t> saham = PER X EPS = 5 x Rp 550,- = Rp 2.750,-</a:t>
            </a:r>
            <a:endParaRPr lang="en-US" sz="2400" dirty="0">
              <a:solidFill>
                <a:schemeClr val="tx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calcmode="lin" valueType="num">
                                      <p:cBhvr additive="base">
                                        <p:cTn id="13"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3011">
                                            <p:txEl>
                                              <p:pRg st="3" end="3"/>
                                            </p:txEl>
                                          </p:spTgt>
                                        </p:tgtEl>
                                        <p:attrNameLst>
                                          <p:attrName>style.visibility</p:attrName>
                                        </p:attrNameLst>
                                      </p:cBhvr>
                                      <p:to>
                                        <p:strVal val="visible"/>
                                      </p:to>
                                    </p:set>
                                    <p:anim calcmode="lin" valueType="num">
                                      <p:cBhvr additive="base">
                                        <p:cTn id="19"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3011">
                                            <p:txEl>
                                              <p:pRg st="4" end="4"/>
                                            </p:txEl>
                                          </p:spTgt>
                                        </p:tgtEl>
                                        <p:attrNameLst>
                                          <p:attrName>style.visibility</p:attrName>
                                        </p:attrNameLst>
                                      </p:cBhvr>
                                      <p:to>
                                        <p:strVal val="visible"/>
                                      </p:to>
                                    </p:set>
                                    <p:anim calcmode="lin" valueType="num">
                                      <p:cBhvr additive="base">
                                        <p:cTn id="25" dur="500" fill="hold"/>
                                        <p:tgtEl>
                                          <p:spTgt spid="4301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0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43011">
                                            <p:txEl>
                                              <p:pRg st="5" end="5"/>
                                            </p:txEl>
                                          </p:spTgt>
                                        </p:tgtEl>
                                        <p:attrNameLst>
                                          <p:attrName>style.visibility</p:attrName>
                                        </p:attrNameLst>
                                      </p:cBhvr>
                                      <p:to>
                                        <p:strVal val="visible"/>
                                      </p:to>
                                    </p:set>
                                    <p:anim calcmode="lin" valueType="num">
                                      <p:cBhvr additive="base">
                                        <p:cTn id="31" dur="500" fill="hold"/>
                                        <p:tgtEl>
                                          <p:spTgt spid="4301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01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5" name="Rectangle 3">
            <a:extLst>
              <a:ext uri="{FF2B5EF4-FFF2-40B4-BE49-F238E27FC236}">
                <a16:creationId xmlns:a16="http://schemas.microsoft.com/office/drawing/2014/main" id="{C0A04792-62D1-46D6-DE3B-014ECA432563}"/>
              </a:ext>
            </a:extLst>
          </p:cNvPr>
          <p:cNvSpPr>
            <a:spLocks noGrp="1" noChangeArrowheads="1"/>
          </p:cNvSpPr>
          <p:nvPr>
            <p:ph type="body" idx="1"/>
          </p:nvPr>
        </p:nvSpPr>
        <p:spPr/>
        <p:txBody>
          <a:bodyPr>
            <a:normAutofit/>
          </a:bodyPr>
          <a:lstStyle/>
          <a:p>
            <a:pPr algn="just" eaLnBrk="1" hangingPunct="1">
              <a:buClr>
                <a:schemeClr val="accent1"/>
              </a:buClr>
              <a:buFont typeface="Wingdings" pitchFamily="2" charset="2"/>
              <a:buNone/>
            </a:pPr>
            <a:r>
              <a:rPr lang="en-US" altLang="en-US" sz="2000" dirty="0">
                <a:solidFill>
                  <a:schemeClr val="tx1"/>
                </a:solidFill>
                <a:latin typeface="+mn-lt"/>
              </a:rPr>
              <a:t>PT. </a:t>
            </a:r>
            <a:r>
              <a:rPr lang="id-ID" altLang="en-US" sz="2000" dirty="0" err="1">
                <a:solidFill>
                  <a:schemeClr val="tx1"/>
                </a:solidFill>
                <a:latin typeface="+mn-lt"/>
              </a:rPr>
              <a:t>Banana</a:t>
            </a:r>
            <a:r>
              <a:rPr lang="id-ID" altLang="en-US" sz="2000" dirty="0">
                <a:solidFill>
                  <a:schemeClr val="tx1"/>
                </a:solidFill>
                <a:latin typeface="+mn-lt"/>
              </a:rPr>
              <a:t> </a:t>
            </a:r>
            <a:r>
              <a:rPr lang="en-US" altLang="en-US" sz="2000" dirty="0" err="1">
                <a:solidFill>
                  <a:schemeClr val="tx1"/>
                </a:solidFill>
                <a:latin typeface="+mn-lt"/>
              </a:rPr>
              <a:t>memiliki</a:t>
            </a:r>
            <a:r>
              <a:rPr lang="en-US" altLang="en-US" sz="2000" dirty="0">
                <a:solidFill>
                  <a:schemeClr val="tx1"/>
                </a:solidFill>
                <a:latin typeface="+mn-lt"/>
              </a:rPr>
              <a:t> total </a:t>
            </a:r>
            <a:r>
              <a:rPr lang="en-US" altLang="en-US" sz="2000" dirty="0" err="1">
                <a:solidFill>
                  <a:schemeClr val="tx1"/>
                </a:solidFill>
                <a:latin typeface="+mn-lt"/>
              </a:rPr>
              <a:t>saham</a:t>
            </a:r>
            <a:r>
              <a:rPr lang="en-US" altLang="en-US" sz="2000" dirty="0">
                <a:solidFill>
                  <a:schemeClr val="tx1"/>
                </a:solidFill>
                <a:latin typeface="+mn-lt"/>
              </a:rPr>
              <a:t> </a:t>
            </a:r>
            <a:r>
              <a:rPr lang="en-US" altLang="en-US" sz="2000" dirty="0" err="1">
                <a:solidFill>
                  <a:schemeClr val="tx1"/>
                </a:solidFill>
                <a:latin typeface="+mn-lt"/>
              </a:rPr>
              <a:t>beredar</a:t>
            </a:r>
            <a:r>
              <a:rPr lang="en-US" altLang="en-US" sz="2000" dirty="0">
                <a:solidFill>
                  <a:schemeClr val="tx1"/>
                </a:solidFill>
                <a:latin typeface="+mn-lt"/>
              </a:rPr>
              <a:t>  57.659.116 </a:t>
            </a:r>
            <a:r>
              <a:rPr lang="en-US" altLang="en-US" sz="2000" dirty="0" err="1">
                <a:solidFill>
                  <a:schemeClr val="tx1"/>
                </a:solidFill>
                <a:latin typeface="+mn-lt"/>
              </a:rPr>
              <a:t>lembar</a:t>
            </a:r>
            <a:r>
              <a:rPr lang="en-US" altLang="en-US" sz="2000" dirty="0">
                <a:solidFill>
                  <a:schemeClr val="tx1"/>
                </a:solidFill>
                <a:latin typeface="+mn-lt"/>
              </a:rPr>
              <a:t>. </a:t>
            </a:r>
            <a:r>
              <a:rPr lang="en-US" altLang="en-US" sz="2000" dirty="0" err="1">
                <a:solidFill>
                  <a:schemeClr val="tx1"/>
                </a:solidFill>
                <a:latin typeface="+mn-lt"/>
              </a:rPr>
              <a:t>Tahun</a:t>
            </a:r>
            <a:endParaRPr lang="en-US" altLang="en-US" sz="2000" dirty="0">
              <a:solidFill>
                <a:schemeClr val="tx1"/>
              </a:solidFill>
              <a:latin typeface="+mn-lt"/>
            </a:endParaRPr>
          </a:p>
          <a:p>
            <a:pPr algn="just" eaLnBrk="1" hangingPunct="1">
              <a:buClr>
                <a:schemeClr val="accent1"/>
              </a:buClr>
              <a:buFont typeface="Wingdings" pitchFamily="2" charset="2"/>
              <a:buNone/>
            </a:pPr>
            <a:r>
              <a:rPr lang="en-US" altLang="en-US" sz="2000" dirty="0">
                <a:solidFill>
                  <a:schemeClr val="tx1"/>
                </a:solidFill>
                <a:latin typeface="+mn-lt"/>
              </a:rPr>
              <a:t>2001 </a:t>
            </a:r>
            <a:r>
              <a:rPr lang="en-US" altLang="en-US" sz="2000" dirty="0" err="1">
                <a:solidFill>
                  <a:schemeClr val="tx1"/>
                </a:solidFill>
                <a:latin typeface="+mn-lt"/>
              </a:rPr>
              <a:t>dibagi</a:t>
            </a:r>
            <a:r>
              <a:rPr lang="en-US" altLang="en-US" sz="2000" dirty="0">
                <a:solidFill>
                  <a:schemeClr val="tx1"/>
                </a:solidFill>
                <a:latin typeface="+mn-lt"/>
              </a:rPr>
              <a:t> </a:t>
            </a:r>
            <a:r>
              <a:rPr lang="en-US" altLang="en-US" sz="2000" dirty="0" err="1">
                <a:solidFill>
                  <a:schemeClr val="tx1"/>
                </a:solidFill>
                <a:latin typeface="+mn-lt"/>
              </a:rPr>
              <a:t>dividen</a:t>
            </a:r>
            <a:r>
              <a:rPr lang="en-US" altLang="en-US" sz="2000" dirty="0">
                <a:solidFill>
                  <a:schemeClr val="tx1"/>
                </a:solidFill>
                <a:latin typeface="+mn-lt"/>
              </a:rPr>
              <a:t> </a:t>
            </a:r>
            <a:r>
              <a:rPr lang="en-US" altLang="en-US" sz="2000" dirty="0" err="1">
                <a:solidFill>
                  <a:schemeClr val="tx1"/>
                </a:solidFill>
                <a:latin typeface="+mn-lt"/>
              </a:rPr>
              <a:t>sebesar</a:t>
            </a:r>
            <a:r>
              <a:rPr lang="en-US" altLang="en-US" sz="2000" dirty="0">
                <a:solidFill>
                  <a:schemeClr val="tx1"/>
                </a:solidFill>
                <a:latin typeface="+mn-lt"/>
              </a:rPr>
              <a:t> Rp 6.342.502.760</a:t>
            </a:r>
            <a:r>
              <a:rPr lang="id-ID" altLang="en-US" sz="2000" dirty="0">
                <a:solidFill>
                  <a:schemeClr val="tx1"/>
                </a:solidFill>
                <a:latin typeface="+mn-lt"/>
              </a:rPr>
              <a:t>. </a:t>
            </a:r>
            <a:r>
              <a:rPr lang="en-US" altLang="en-US" sz="2000" dirty="0" err="1">
                <a:solidFill>
                  <a:schemeClr val="tx1"/>
                </a:solidFill>
                <a:latin typeface="+mn-lt"/>
              </a:rPr>
              <a:t>Berapakah</a:t>
            </a:r>
            <a:r>
              <a:rPr lang="en-US" altLang="en-US" sz="2000" dirty="0">
                <a:solidFill>
                  <a:schemeClr val="tx1"/>
                </a:solidFill>
                <a:latin typeface="+mn-lt"/>
              </a:rPr>
              <a:t> </a:t>
            </a:r>
            <a:r>
              <a:rPr lang="en-US" altLang="en-US" sz="2000" dirty="0" err="1">
                <a:solidFill>
                  <a:schemeClr val="tx1"/>
                </a:solidFill>
                <a:latin typeface="+mn-lt"/>
              </a:rPr>
              <a:t>besarnya</a:t>
            </a:r>
            <a:endParaRPr lang="en-US" altLang="en-US" sz="2000" dirty="0">
              <a:solidFill>
                <a:schemeClr val="tx1"/>
              </a:solidFill>
              <a:latin typeface="+mn-lt"/>
            </a:endParaRPr>
          </a:p>
          <a:p>
            <a:pPr algn="just" eaLnBrk="1" hangingPunct="1">
              <a:buClr>
                <a:schemeClr val="accent1"/>
              </a:buClr>
              <a:buFont typeface="Wingdings" pitchFamily="2" charset="2"/>
              <a:buNone/>
            </a:pPr>
            <a:r>
              <a:rPr lang="en-US" altLang="en-US" sz="2000" dirty="0">
                <a:solidFill>
                  <a:schemeClr val="tx1"/>
                </a:solidFill>
                <a:latin typeface="+mn-lt"/>
              </a:rPr>
              <a:t>DPS?</a:t>
            </a:r>
          </a:p>
          <a:p>
            <a:pPr algn="just" eaLnBrk="1" hangingPunct="1">
              <a:buClr>
                <a:schemeClr val="accent1"/>
              </a:buClr>
              <a:buFont typeface="Wingdings" pitchFamily="2" charset="2"/>
              <a:buNone/>
            </a:pPr>
            <a:endParaRPr lang="en-US" altLang="en-US" sz="2000" dirty="0">
              <a:solidFill>
                <a:schemeClr val="tx1"/>
              </a:solidFill>
              <a:latin typeface="+mn-lt"/>
            </a:endParaRPr>
          </a:p>
          <a:p>
            <a:pPr lvl="1" algn="just" eaLnBrk="1" hangingPunct="1">
              <a:buClr>
                <a:schemeClr val="accent1"/>
              </a:buClr>
              <a:buFontTx/>
              <a:buNone/>
            </a:pPr>
            <a:endParaRPr lang="en-US" altLang="en-US" sz="2000" dirty="0">
              <a:solidFill>
                <a:schemeClr val="tx1"/>
              </a:solidFill>
              <a:latin typeface="+mn-lt"/>
            </a:endParaRPr>
          </a:p>
          <a:p>
            <a:pPr lvl="1" algn="just" eaLnBrk="1" hangingPunct="1">
              <a:buClr>
                <a:schemeClr val="accent1"/>
              </a:buClr>
              <a:buFontTx/>
              <a:buNone/>
            </a:pPr>
            <a:endParaRPr lang="id-ID" altLang="en-US" sz="2000" dirty="0">
              <a:solidFill>
                <a:schemeClr val="tx1"/>
              </a:solidFill>
              <a:latin typeface="+mn-lt"/>
            </a:endParaRPr>
          </a:p>
          <a:p>
            <a:pPr lvl="1" algn="just" eaLnBrk="1" hangingPunct="1">
              <a:buClr>
                <a:schemeClr val="accent1"/>
              </a:buClr>
              <a:buFontTx/>
              <a:buNone/>
            </a:pPr>
            <a:endParaRPr lang="en-US" altLang="en-US" sz="2000" dirty="0">
              <a:solidFill>
                <a:schemeClr val="tx1"/>
              </a:solidFill>
              <a:latin typeface="+mn-lt"/>
            </a:endParaRPr>
          </a:p>
          <a:p>
            <a:pPr lvl="1" algn="just" eaLnBrk="1" hangingPunct="1">
              <a:buClr>
                <a:schemeClr val="accent1"/>
              </a:buClr>
              <a:buFontTx/>
              <a:buNone/>
            </a:pPr>
            <a:endParaRPr lang="en-US" altLang="en-US" sz="2000" dirty="0">
              <a:solidFill>
                <a:schemeClr val="tx1"/>
              </a:solidFill>
              <a:latin typeface="+mn-lt"/>
            </a:endParaRPr>
          </a:p>
          <a:p>
            <a:pPr lvl="1" algn="just" eaLnBrk="1" hangingPunct="1">
              <a:buClr>
                <a:schemeClr val="accent1"/>
              </a:buClr>
              <a:buFontTx/>
              <a:buNone/>
            </a:pPr>
            <a:r>
              <a:rPr lang="en-US" altLang="en-US" sz="2000" dirty="0">
                <a:solidFill>
                  <a:schemeClr val="tx1"/>
                </a:solidFill>
                <a:latin typeface="+mn-lt"/>
              </a:rPr>
              <a:t>DPS 2001 = Rp 6.342.502.760/57.659.116</a:t>
            </a:r>
          </a:p>
          <a:p>
            <a:pPr lvl="1" algn="just" eaLnBrk="1" hangingPunct="1">
              <a:buClr>
                <a:schemeClr val="accent1"/>
              </a:buClr>
              <a:buFontTx/>
              <a:buNone/>
            </a:pPr>
            <a:r>
              <a:rPr lang="en-US" altLang="en-US" sz="2000" dirty="0">
                <a:solidFill>
                  <a:schemeClr val="tx1"/>
                </a:solidFill>
                <a:latin typeface="+mn-lt"/>
              </a:rPr>
              <a:t>                 = Rp 110 per </a:t>
            </a:r>
            <a:r>
              <a:rPr lang="en-US" altLang="en-US" sz="2000" dirty="0" err="1">
                <a:solidFill>
                  <a:schemeClr val="tx1"/>
                </a:solidFill>
                <a:latin typeface="+mn-lt"/>
              </a:rPr>
              <a:t>lembar</a:t>
            </a:r>
            <a:r>
              <a:rPr lang="en-US" altLang="en-US" sz="2000" dirty="0">
                <a:solidFill>
                  <a:schemeClr val="tx1"/>
                </a:solidFill>
                <a:latin typeface="+mn-lt"/>
              </a:rPr>
              <a:t> </a:t>
            </a:r>
            <a:r>
              <a:rPr lang="en-US" altLang="en-US" sz="2000" dirty="0" err="1">
                <a:solidFill>
                  <a:schemeClr val="tx1"/>
                </a:solidFill>
                <a:latin typeface="+mn-lt"/>
              </a:rPr>
              <a:t>saham</a:t>
            </a:r>
            <a:endParaRPr lang="en-US" altLang="en-US" sz="2000" dirty="0">
              <a:solidFill>
                <a:schemeClr val="tx1"/>
              </a:solidFill>
              <a:latin typeface="+mn-lt"/>
            </a:endParaRPr>
          </a:p>
        </p:txBody>
      </p:sp>
      <p:sp>
        <p:nvSpPr>
          <p:cNvPr id="3" name="Title 2">
            <a:extLst>
              <a:ext uri="{FF2B5EF4-FFF2-40B4-BE49-F238E27FC236}">
                <a16:creationId xmlns:a16="http://schemas.microsoft.com/office/drawing/2014/main" id="{D45DB8D9-C0E0-6B7B-2952-00805E561361}"/>
              </a:ext>
            </a:extLst>
          </p:cNvPr>
          <p:cNvSpPr>
            <a:spLocks noGrp="1"/>
          </p:cNvSpPr>
          <p:nvPr>
            <p:ph type="title"/>
          </p:nvPr>
        </p:nvSpPr>
        <p:spPr/>
        <p:txBody>
          <a:bodyPr/>
          <a:lstStyle/>
          <a:p>
            <a:r>
              <a:rPr lang="en-US" dirty="0"/>
              <a:t>Dividend Per Share</a:t>
            </a:r>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5E98347F-170D-2576-D50B-5E3D15061B67}"/>
                  </a:ext>
                </a:extLst>
              </p:cNvPr>
              <p:cNvSpPr txBox="1"/>
              <p:nvPr/>
            </p:nvSpPr>
            <p:spPr>
              <a:xfrm>
                <a:off x="1412064" y="3283727"/>
                <a:ext cx="6319872" cy="579454"/>
              </a:xfrm>
              <a:prstGeom prst="rect">
                <a:avLst/>
              </a:prstGeom>
              <a:noFill/>
            </p:spPr>
            <p:txBody>
              <a:bodyPr wrap="none" lIns="0" tIns="0" rIns="0" bIns="0" rtlCol="0">
                <a:spAutoFit/>
              </a:bodyPr>
              <a:lstStyle/>
              <a:p>
                <a14:m>
                  <m:oMath xmlns:m="http://schemas.openxmlformats.org/officeDocument/2006/math">
                    <m:r>
                      <a:rPr lang="en-US" b="0" i="1" smtClean="0">
                        <a:latin typeface="Cambria Math" panose="02040503050406030204" pitchFamily="18" charset="0"/>
                      </a:rPr>
                      <m:t>𝐷𝑖𝑣𝑖𝑑𝑒𝑛𝑑</m:t>
                    </m:r>
                    <m:r>
                      <a:rPr lang="en-US" b="0" i="1" smtClean="0">
                        <a:latin typeface="Cambria Math" panose="02040503050406030204" pitchFamily="18" charset="0"/>
                      </a:rPr>
                      <m:t> </m:t>
                    </m:r>
                    <m:r>
                      <m:rPr>
                        <m:sty m:val="p"/>
                      </m:rPr>
                      <a:rPr lang="en-US" b="0" i="0" smtClean="0">
                        <a:latin typeface="Cambria Math" panose="02040503050406030204" pitchFamily="18" charset="0"/>
                      </a:rPr>
                      <m:t>Per</m:t>
                    </m:r>
                    <m:r>
                      <a:rPr lang="en-US" b="0" i="0" smtClean="0">
                        <a:latin typeface="Cambria Math" panose="02040503050406030204" pitchFamily="18" charset="0"/>
                      </a:rPr>
                      <m:t> </m:t>
                    </m:r>
                    <m:r>
                      <m:rPr>
                        <m:sty m:val="p"/>
                      </m:rPr>
                      <a:rPr lang="en-US" b="0" i="0" smtClean="0">
                        <a:latin typeface="Cambria Math" panose="02040503050406030204" pitchFamily="18" charset="0"/>
                      </a:rPr>
                      <m:t>Share</m:t>
                    </m:r>
                    <m:r>
                      <a:rPr lang="en-US" b="0" i="0"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𝑇𝑜𝑡𝑎𝑙</m:t>
                        </m:r>
                        <m:r>
                          <a:rPr lang="en-US" b="0" i="1" smtClean="0">
                            <a:latin typeface="Cambria Math" panose="02040503050406030204" pitchFamily="18" charset="0"/>
                          </a:rPr>
                          <m:t> </m:t>
                        </m:r>
                        <m:r>
                          <a:rPr lang="en-US" b="0" i="1" smtClean="0">
                            <a:latin typeface="Cambria Math" panose="02040503050406030204" pitchFamily="18" charset="0"/>
                          </a:rPr>
                          <m:t>𝐷𝑖𝑣𝑖𝑑𝑒𝑛</m:t>
                        </m:r>
                      </m:num>
                      <m:den>
                        <m:r>
                          <a:rPr lang="en-US" b="0" i="1" smtClean="0">
                            <a:latin typeface="Cambria Math" panose="02040503050406030204" pitchFamily="18" charset="0"/>
                          </a:rPr>
                          <m:t>𝐽𝑢𝑚𝑙𝑎h</m:t>
                        </m:r>
                        <m:r>
                          <a:rPr lang="en-US" b="0" i="1" smtClean="0">
                            <a:latin typeface="Cambria Math" panose="02040503050406030204" pitchFamily="18" charset="0"/>
                          </a:rPr>
                          <m:t> </m:t>
                        </m:r>
                        <m:r>
                          <a:rPr lang="en-US" b="0" i="1" smtClean="0">
                            <a:latin typeface="Cambria Math" panose="02040503050406030204" pitchFamily="18" charset="0"/>
                          </a:rPr>
                          <m:t>𝑆𝑎h𝑎𝑚</m:t>
                        </m:r>
                        <m:r>
                          <a:rPr lang="en-US" b="0" i="1" smtClean="0">
                            <a:latin typeface="Cambria Math" panose="02040503050406030204" pitchFamily="18" charset="0"/>
                          </a:rPr>
                          <m:t> </m:t>
                        </m:r>
                        <m:r>
                          <a:rPr lang="en-US" b="0" i="1" smtClean="0">
                            <a:latin typeface="Cambria Math" panose="02040503050406030204" pitchFamily="18" charset="0"/>
                          </a:rPr>
                          <m:t>𝑦𝑎𝑛𝑔</m:t>
                        </m:r>
                        <m:r>
                          <a:rPr lang="en-US" b="0" i="1" smtClean="0">
                            <a:latin typeface="Cambria Math" panose="02040503050406030204" pitchFamily="18" charset="0"/>
                          </a:rPr>
                          <m:t> </m:t>
                        </m:r>
                        <m:r>
                          <a:rPr lang="en-US" b="0" i="1" smtClean="0">
                            <a:latin typeface="Cambria Math" panose="02040503050406030204" pitchFamily="18" charset="0"/>
                          </a:rPr>
                          <m:t>𝐵𝑒𝑟𝑒𝑑𝑎𝑟</m:t>
                        </m:r>
                      </m:den>
                    </m:f>
                  </m:oMath>
                </a14:m>
                <a:r>
                  <a:rPr lang="en-US" dirty="0"/>
                  <a:t> </a:t>
                </a:r>
              </a:p>
            </p:txBody>
          </p:sp>
        </mc:Choice>
        <mc:Fallback>
          <p:sp>
            <p:nvSpPr>
              <p:cNvPr id="5" name="TextBox 4">
                <a:extLst>
                  <a:ext uri="{FF2B5EF4-FFF2-40B4-BE49-F238E27FC236}">
                    <a16:creationId xmlns:a16="http://schemas.microsoft.com/office/drawing/2014/main" id="{5E98347F-170D-2576-D50B-5E3D15061B67}"/>
                  </a:ext>
                </a:extLst>
              </p:cNvPr>
              <p:cNvSpPr txBox="1">
                <a:spLocks noRot="1" noChangeAspect="1" noMove="1" noResize="1" noEditPoints="1" noAdjustHandles="1" noChangeArrowheads="1" noChangeShapeType="1" noTextEdit="1"/>
              </p:cNvSpPr>
              <p:nvPr/>
            </p:nvSpPr>
            <p:spPr>
              <a:xfrm>
                <a:off x="1412064" y="3283727"/>
                <a:ext cx="6319872" cy="579454"/>
              </a:xfrm>
              <a:prstGeom prst="rect">
                <a:avLst/>
              </a:prstGeom>
              <a:blipFill>
                <a:blip r:embed="rId2"/>
                <a:stretch>
                  <a:fillRect l="-1807" t="-6383" b="-19149"/>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4035">
                                            <p:txEl>
                                              <p:pRg st="1" end="1"/>
                                            </p:txEl>
                                          </p:spTgt>
                                        </p:tgtEl>
                                        <p:attrNameLst>
                                          <p:attrName>style.visibility</p:attrName>
                                        </p:attrNameLst>
                                      </p:cBhvr>
                                      <p:to>
                                        <p:strVal val="visible"/>
                                      </p:to>
                                    </p:set>
                                    <p:anim calcmode="lin" valueType="num">
                                      <p:cBhvr additive="base">
                                        <p:cTn id="13" dur="500" fill="hold"/>
                                        <p:tgtEl>
                                          <p:spTgt spid="440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4035">
                                            <p:txEl>
                                              <p:pRg st="2" end="2"/>
                                            </p:txEl>
                                          </p:spTgt>
                                        </p:tgtEl>
                                        <p:attrNameLst>
                                          <p:attrName>style.visibility</p:attrName>
                                        </p:attrNameLst>
                                      </p:cBhvr>
                                      <p:to>
                                        <p:strVal val="visible"/>
                                      </p:to>
                                    </p:set>
                                    <p:anim calcmode="lin" valueType="num">
                                      <p:cBhvr additive="base">
                                        <p:cTn id="19" dur="500" fill="hold"/>
                                        <p:tgtEl>
                                          <p:spTgt spid="440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4035">
                                            <p:txEl>
                                              <p:pRg st="8" end="8"/>
                                            </p:txEl>
                                          </p:spTgt>
                                        </p:tgtEl>
                                        <p:attrNameLst>
                                          <p:attrName>style.visibility</p:attrName>
                                        </p:attrNameLst>
                                      </p:cBhvr>
                                      <p:to>
                                        <p:strVal val="visible"/>
                                      </p:to>
                                    </p:set>
                                    <p:anim calcmode="lin" valueType="num">
                                      <p:cBhvr additive="base">
                                        <p:cTn id="25" dur="500" fill="hold"/>
                                        <p:tgtEl>
                                          <p:spTgt spid="44035">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44035">
                                            <p:txEl>
                                              <p:pRg st="9" end="9"/>
                                            </p:txEl>
                                          </p:spTgt>
                                        </p:tgtEl>
                                        <p:attrNameLst>
                                          <p:attrName>style.visibility</p:attrName>
                                        </p:attrNameLst>
                                      </p:cBhvr>
                                      <p:to>
                                        <p:strVal val="visible"/>
                                      </p:to>
                                    </p:set>
                                    <p:anim calcmode="lin" valueType="num">
                                      <p:cBhvr additive="base">
                                        <p:cTn id="31" dur="500" fill="hold"/>
                                        <p:tgtEl>
                                          <p:spTgt spid="44035">
                                            <p:txEl>
                                              <p:pRg st="9" end="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03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F43EA-15FB-CFE9-16EC-65E68056A6ED}"/>
              </a:ext>
            </a:extLst>
          </p:cNvPr>
          <p:cNvSpPr>
            <a:spLocks noGrp="1"/>
          </p:cNvSpPr>
          <p:nvPr>
            <p:ph type="title"/>
          </p:nvPr>
        </p:nvSpPr>
        <p:spPr/>
        <p:txBody>
          <a:bodyPr/>
          <a:lstStyle/>
          <a:p>
            <a:r>
              <a:rPr lang="en-US" dirty="0" err="1"/>
              <a:t>Ilustrasi</a:t>
            </a:r>
            <a:endParaRPr lang="en-US" dirty="0"/>
          </a:p>
        </p:txBody>
      </p:sp>
      <p:sp>
        <p:nvSpPr>
          <p:cNvPr id="3" name="Text Placeholder 2">
            <a:extLst>
              <a:ext uri="{FF2B5EF4-FFF2-40B4-BE49-F238E27FC236}">
                <a16:creationId xmlns:a16="http://schemas.microsoft.com/office/drawing/2014/main" id="{E87332E4-4A8E-31D7-FC3E-F0F0927DAB6F}"/>
              </a:ext>
            </a:extLst>
          </p:cNvPr>
          <p:cNvSpPr>
            <a:spLocks noGrp="1"/>
          </p:cNvSpPr>
          <p:nvPr>
            <p:ph type="body" idx="1"/>
          </p:nvPr>
        </p:nvSpPr>
        <p:spPr/>
        <p:txBody>
          <a:bodyPr/>
          <a:lstStyle/>
          <a:p>
            <a:pPr marL="114300" indent="0" algn="just">
              <a:buNone/>
            </a:pPr>
            <a:r>
              <a:rPr lang="en-US" sz="2000" kern="0" dirty="0">
                <a:solidFill>
                  <a:schemeClr val="tx1"/>
                </a:solidFill>
                <a:latin typeface="+mn-lt"/>
                <a:cs typeface="Andalus" pitchFamily="2" charset="-78"/>
              </a:rPr>
              <a:t>PT. </a:t>
            </a:r>
            <a:r>
              <a:rPr lang="id-ID" sz="2000" kern="0" dirty="0" err="1">
                <a:solidFill>
                  <a:schemeClr val="tx1"/>
                </a:solidFill>
                <a:latin typeface="+mn-lt"/>
                <a:cs typeface="Andalus" pitchFamily="2" charset="-78"/>
              </a:rPr>
              <a:t>Bandana</a:t>
            </a:r>
            <a:r>
              <a:rPr lang="id-ID"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tahun</a:t>
            </a:r>
            <a:r>
              <a:rPr lang="en-US" sz="2000" kern="0" dirty="0">
                <a:solidFill>
                  <a:schemeClr val="tx1"/>
                </a:solidFill>
                <a:latin typeface="+mn-lt"/>
                <a:cs typeface="Andalus" pitchFamily="2" charset="-78"/>
              </a:rPr>
              <a:t> 20</a:t>
            </a:r>
            <a:r>
              <a:rPr lang="id-ID" sz="2000" kern="0" dirty="0">
                <a:solidFill>
                  <a:schemeClr val="tx1"/>
                </a:solidFill>
                <a:latin typeface="+mn-lt"/>
                <a:cs typeface="Andalus" pitchFamily="2" charset="-78"/>
              </a:rPr>
              <a:t>11 </a:t>
            </a:r>
            <a:r>
              <a:rPr lang="en-US" sz="2000" kern="0" dirty="0" err="1">
                <a:solidFill>
                  <a:schemeClr val="tx1"/>
                </a:solidFill>
                <a:latin typeface="+mn-lt"/>
                <a:cs typeface="Andalus" pitchFamily="2" charset="-78"/>
              </a:rPr>
              <a:t>membayar</a:t>
            </a:r>
            <a:r>
              <a:rPr lang="en-US"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dividen</a:t>
            </a:r>
            <a:r>
              <a:rPr lang="en-US" sz="2000" kern="0" dirty="0">
                <a:solidFill>
                  <a:schemeClr val="tx1"/>
                </a:solidFill>
                <a:latin typeface="+mn-lt"/>
                <a:cs typeface="Andalus" pitchFamily="2" charset="-78"/>
              </a:rPr>
              <a:t> interim </a:t>
            </a:r>
            <a:r>
              <a:rPr lang="en-US" sz="2000" kern="0" dirty="0" err="1">
                <a:solidFill>
                  <a:schemeClr val="tx1"/>
                </a:solidFill>
                <a:latin typeface="+mn-lt"/>
                <a:cs typeface="Andalus" pitchFamily="2" charset="-78"/>
              </a:rPr>
              <a:t>sebanyak</a:t>
            </a:r>
            <a:r>
              <a:rPr lang="en-US"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satu</a:t>
            </a:r>
            <a:r>
              <a:rPr lang="en-US" sz="2000" kern="0" dirty="0">
                <a:solidFill>
                  <a:schemeClr val="tx1"/>
                </a:solidFill>
                <a:latin typeface="+mn-lt"/>
                <a:cs typeface="Andalus" pitchFamily="2" charset="-78"/>
              </a:rPr>
              <a:t> kali </a:t>
            </a:r>
            <a:r>
              <a:rPr lang="en-US" sz="2000" kern="0" dirty="0" err="1">
                <a:solidFill>
                  <a:schemeClr val="tx1"/>
                </a:solidFill>
                <a:latin typeface="+mn-lt"/>
                <a:cs typeface="Andalus" pitchFamily="2" charset="-78"/>
              </a:rPr>
              <a:t>sebesar</a:t>
            </a:r>
            <a:r>
              <a:rPr lang="en-US" sz="2000" kern="0" dirty="0">
                <a:solidFill>
                  <a:schemeClr val="tx1"/>
                </a:solidFill>
                <a:latin typeface="+mn-lt"/>
                <a:cs typeface="Andalus" pitchFamily="2" charset="-78"/>
              </a:rPr>
              <a:t> Rp 110 per </a:t>
            </a:r>
            <a:r>
              <a:rPr lang="en-US" sz="2000" kern="0" dirty="0" err="1">
                <a:solidFill>
                  <a:schemeClr val="tx1"/>
                </a:solidFill>
                <a:latin typeface="+mn-lt"/>
                <a:cs typeface="Andalus" pitchFamily="2" charset="-78"/>
              </a:rPr>
              <a:t>saham</a:t>
            </a:r>
            <a:r>
              <a:rPr lang="en-US" sz="2000" kern="0" dirty="0">
                <a:solidFill>
                  <a:schemeClr val="tx1"/>
                </a:solidFill>
                <a:latin typeface="+mn-lt"/>
                <a:cs typeface="Andalus" pitchFamily="2" charset="-78"/>
              </a:rPr>
              <a:t> dan </a:t>
            </a:r>
            <a:r>
              <a:rPr lang="en-US" sz="2000" kern="0" dirty="0" err="1">
                <a:solidFill>
                  <a:schemeClr val="tx1"/>
                </a:solidFill>
                <a:latin typeface="+mn-lt"/>
                <a:cs typeface="Andalus" pitchFamily="2" charset="-78"/>
              </a:rPr>
              <a:t>tidak</a:t>
            </a:r>
            <a:r>
              <a:rPr lang="en-US"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membayar</a:t>
            </a:r>
            <a:r>
              <a:rPr lang="en-US"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dividen</a:t>
            </a:r>
            <a:r>
              <a:rPr lang="en-US" sz="2000" kern="0" dirty="0">
                <a:solidFill>
                  <a:schemeClr val="tx1"/>
                </a:solidFill>
                <a:latin typeface="+mn-lt"/>
                <a:cs typeface="Andalus" pitchFamily="2" charset="-78"/>
              </a:rPr>
              <a:t> final. Harga Saham BFIN pada </a:t>
            </a:r>
            <a:r>
              <a:rPr lang="en-US" sz="2000" kern="0" dirty="0" err="1">
                <a:solidFill>
                  <a:schemeClr val="tx1"/>
                </a:solidFill>
                <a:latin typeface="+mn-lt"/>
                <a:cs typeface="Andalus" pitchFamily="2" charset="-78"/>
              </a:rPr>
              <a:t>penutupan</a:t>
            </a:r>
            <a:r>
              <a:rPr lang="en-US"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tahun</a:t>
            </a:r>
            <a:r>
              <a:rPr lang="en-US" sz="2000" kern="0" dirty="0">
                <a:solidFill>
                  <a:schemeClr val="tx1"/>
                </a:solidFill>
                <a:latin typeface="+mn-lt"/>
                <a:cs typeface="Andalus" pitchFamily="2" charset="-78"/>
              </a:rPr>
              <a:t> 20</a:t>
            </a:r>
            <a:r>
              <a:rPr lang="id-ID" sz="2000" kern="0" dirty="0">
                <a:solidFill>
                  <a:schemeClr val="tx1"/>
                </a:solidFill>
                <a:latin typeface="+mn-lt"/>
                <a:cs typeface="Andalus" pitchFamily="2" charset="-78"/>
              </a:rPr>
              <a:t>11 </a:t>
            </a:r>
            <a:r>
              <a:rPr lang="en-US"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adalah</a:t>
            </a:r>
            <a:r>
              <a:rPr lang="en-US" sz="2000" kern="0" dirty="0">
                <a:solidFill>
                  <a:schemeClr val="tx1"/>
                </a:solidFill>
                <a:latin typeface="+mn-lt"/>
                <a:cs typeface="Andalus" pitchFamily="2" charset="-78"/>
              </a:rPr>
              <a:t> Rp 2.800 per </a:t>
            </a:r>
            <a:r>
              <a:rPr lang="en-US" sz="2000" kern="0" dirty="0" err="1">
                <a:solidFill>
                  <a:schemeClr val="tx1"/>
                </a:solidFill>
                <a:latin typeface="+mn-lt"/>
                <a:cs typeface="Andalus" pitchFamily="2" charset="-78"/>
              </a:rPr>
              <a:t>saham</a:t>
            </a:r>
            <a:r>
              <a:rPr lang="en-US"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Berapakah</a:t>
            </a:r>
            <a:r>
              <a:rPr lang="en-US" sz="2000" kern="0" dirty="0">
                <a:solidFill>
                  <a:schemeClr val="tx1"/>
                </a:solidFill>
                <a:latin typeface="+mn-lt"/>
                <a:cs typeface="Andalus" pitchFamily="2" charset="-78"/>
              </a:rPr>
              <a:t> </a:t>
            </a:r>
            <a:r>
              <a:rPr lang="en-US" sz="2000" kern="0" dirty="0" err="1">
                <a:solidFill>
                  <a:schemeClr val="tx1"/>
                </a:solidFill>
                <a:latin typeface="+mn-lt"/>
                <a:cs typeface="Andalus" pitchFamily="2" charset="-78"/>
              </a:rPr>
              <a:t>besarnya</a:t>
            </a:r>
            <a:r>
              <a:rPr lang="en-US" sz="2000" kern="0" dirty="0">
                <a:solidFill>
                  <a:schemeClr val="tx1"/>
                </a:solidFill>
                <a:latin typeface="+mn-lt"/>
                <a:cs typeface="Andalus" pitchFamily="2" charset="-78"/>
              </a:rPr>
              <a:t> Dividend Yield?</a:t>
            </a:r>
            <a:endParaRPr lang="id-ID" sz="2000" kern="0" dirty="0">
              <a:solidFill>
                <a:schemeClr val="tx1"/>
              </a:solidFill>
              <a:latin typeface="+mn-lt"/>
              <a:cs typeface="Andalus" pitchFamily="2" charset="-78"/>
            </a:endParaRPr>
          </a:p>
          <a:p>
            <a:pPr marL="114300" indent="0">
              <a:buNone/>
            </a:pPr>
            <a:endParaRPr lang="en-US" dirty="0"/>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671B2D9C-2522-9FD4-74C1-3613759576D3}"/>
                  </a:ext>
                </a:extLst>
              </p:cNvPr>
              <p:cNvSpPr txBox="1"/>
              <p:nvPr/>
            </p:nvSpPr>
            <p:spPr>
              <a:xfrm>
                <a:off x="587800" y="3416300"/>
                <a:ext cx="7968400" cy="76347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𝐷𝑖𝑣𝑖𝑑𝑒𝑛𝑑</m:t>
                      </m:r>
                      <m:r>
                        <a:rPr lang="en-US" b="0" i="1" smtClean="0">
                          <a:latin typeface="Cambria Math" panose="02040503050406030204" pitchFamily="18" charset="0"/>
                        </a:rPr>
                        <m:t> </m:t>
                      </m:r>
                      <m:r>
                        <a:rPr lang="en-US" b="0" i="1" smtClean="0">
                          <a:latin typeface="Cambria Math" panose="02040503050406030204" pitchFamily="18" charset="0"/>
                        </a:rPr>
                        <m:t>𝑌𝑖𝑒𝑙𝑑</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𝐷𝑖𝑣𝑖𝑑𝑒𝑛𝑑</m:t>
                          </m:r>
                          <m:r>
                            <a:rPr lang="en-US" b="0" i="1" smtClean="0">
                              <a:latin typeface="Cambria Math" panose="02040503050406030204" pitchFamily="18" charset="0"/>
                            </a:rPr>
                            <m:t> </m:t>
                          </m:r>
                          <m:r>
                            <a:rPr lang="en-US" b="0" i="1" smtClean="0">
                              <a:latin typeface="Cambria Math" panose="02040503050406030204" pitchFamily="18" charset="0"/>
                            </a:rPr>
                            <m:t>𝑃𝑒𝑟</m:t>
                          </m:r>
                          <m:r>
                            <a:rPr lang="en-US" b="0" i="1" smtClean="0">
                              <a:latin typeface="Cambria Math" panose="02040503050406030204" pitchFamily="18" charset="0"/>
                            </a:rPr>
                            <m:t> </m:t>
                          </m:r>
                          <m:r>
                            <a:rPr lang="en-US" b="0" i="1" smtClean="0">
                              <a:latin typeface="Cambria Math" panose="02040503050406030204" pitchFamily="18" charset="0"/>
                            </a:rPr>
                            <m:t>𝑆h𝑎𝑟𝑒</m:t>
                          </m:r>
                        </m:num>
                        <m:den>
                          <m:r>
                            <a:rPr lang="en-US" b="0" i="1" smtClean="0">
                              <a:latin typeface="Cambria Math" panose="02040503050406030204" pitchFamily="18" charset="0"/>
                            </a:rPr>
                            <m:t>𝑃𝑟𝑖𝑐𝑒</m:t>
                          </m:r>
                          <m:r>
                            <a:rPr lang="en-US" b="0" i="1" smtClean="0">
                              <a:latin typeface="Cambria Math" panose="02040503050406030204" pitchFamily="18" charset="0"/>
                            </a:rPr>
                            <m:t> </m:t>
                          </m:r>
                          <m:r>
                            <a:rPr lang="en-US" b="0" i="1" smtClean="0">
                              <a:latin typeface="Cambria Math" panose="02040503050406030204" pitchFamily="18" charset="0"/>
                            </a:rPr>
                            <m:t>𝑃𝑒𝑟</m:t>
                          </m:r>
                          <m:r>
                            <a:rPr lang="en-US" b="0" i="1" smtClean="0">
                              <a:latin typeface="Cambria Math" panose="02040503050406030204" pitchFamily="18" charset="0"/>
                            </a:rPr>
                            <m:t> </m:t>
                          </m:r>
                          <m:r>
                            <a:rPr lang="en-US" b="0" i="1" smtClean="0">
                              <a:latin typeface="Cambria Math" panose="02040503050406030204" pitchFamily="18" charset="0"/>
                            </a:rPr>
                            <m:t>𝑆h𝑎𝑟𝑒</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𝑅𝑝</m:t>
                          </m:r>
                          <m:r>
                            <a:rPr lang="en-US" b="0" i="1" smtClean="0">
                              <a:latin typeface="Cambria Math" panose="02040503050406030204" pitchFamily="18" charset="0"/>
                            </a:rPr>
                            <m:t> 110</m:t>
                          </m:r>
                        </m:num>
                        <m:den>
                          <m:r>
                            <a:rPr lang="en-US" b="0" i="1" smtClean="0">
                              <a:latin typeface="Cambria Math" panose="02040503050406030204" pitchFamily="18" charset="0"/>
                            </a:rPr>
                            <m:t>𝑅𝑝</m:t>
                          </m:r>
                          <m:r>
                            <a:rPr lang="en-US" b="0" i="1" smtClean="0">
                              <a:latin typeface="Cambria Math" panose="02040503050406030204" pitchFamily="18" charset="0"/>
                            </a:rPr>
                            <m:t> 2.800</m:t>
                          </m:r>
                        </m:den>
                      </m:f>
                      <m:r>
                        <a:rPr lang="en-US" b="0" i="1" smtClean="0">
                          <a:latin typeface="Cambria Math" panose="02040503050406030204" pitchFamily="18" charset="0"/>
                        </a:rPr>
                        <m:t>=0,039</m:t>
                      </m:r>
                    </m:oMath>
                  </m:oMathPara>
                </a14:m>
                <a:endParaRPr lang="en-US" dirty="0"/>
              </a:p>
            </p:txBody>
          </p:sp>
        </mc:Choice>
        <mc:Fallback>
          <p:sp>
            <p:nvSpPr>
              <p:cNvPr id="4" name="TextBox 3">
                <a:extLst>
                  <a:ext uri="{FF2B5EF4-FFF2-40B4-BE49-F238E27FC236}">
                    <a16:creationId xmlns:a16="http://schemas.microsoft.com/office/drawing/2014/main" id="{671B2D9C-2522-9FD4-74C1-3613759576D3}"/>
                  </a:ext>
                </a:extLst>
              </p:cNvPr>
              <p:cNvSpPr txBox="1">
                <a:spLocks noRot="1" noChangeAspect="1" noMove="1" noResize="1" noEditPoints="1" noAdjustHandles="1" noChangeArrowheads="1" noChangeShapeType="1" noTextEdit="1"/>
              </p:cNvSpPr>
              <p:nvPr/>
            </p:nvSpPr>
            <p:spPr>
              <a:xfrm>
                <a:off x="587800" y="3416300"/>
                <a:ext cx="7968400" cy="763479"/>
              </a:xfrm>
              <a:prstGeom prst="rect">
                <a:avLst/>
              </a:prstGeom>
              <a:blipFill>
                <a:blip r:embed="rId2"/>
                <a:stretch>
                  <a:fillRect l="-478" t="-6452" r="-318" b="-17742"/>
                </a:stretch>
              </a:blipFill>
            </p:spPr>
            <p:txBody>
              <a:bodyPr/>
              <a:lstStyle/>
              <a:p>
                <a:r>
                  <a:rPr lang="en-US">
                    <a:noFill/>
                  </a:rPr>
                  <a:t> </a:t>
                </a:r>
              </a:p>
            </p:txBody>
          </p:sp>
        </mc:Fallback>
      </mc:AlternateContent>
    </p:spTree>
    <p:extLst>
      <p:ext uri="{BB962C8B-B14F-4D97-AF65-F5344CB8AC3E}">
        <p14:creationId xmlns:p14="http://schemas.microsoft.com/office/powerpoint/2010/main" val="2925019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3B27EB5B-2B36-B886-DA3A-30A3F213AAE6}"/>
              </a:ext>
            </a:extLst>
          </p:cNvPr>
          <p:cNvSpPr>
            <a:spLocks noGrp="1" noChangeArrowheads="1"/>
          </p:cNvSpPr>
          <p:nvPr>
            <p:ph type="title"/>
          </p:nvPr>
        </p:nvSpPr>
        <p:spPr/>
        <p:txBody>
          <a:bodyPr/>
          <a:lstStyle/>
          <a:p>
            <a:pPr eaLnBrk="1" hangingPunct="1">
              <a:defRPr/>
            </a:pPr>
            <a:r>
              <a:rPr lang="en-US" sz="4000" b="1" dirty="0">
                <a:latin typeface="+mn-lt"/>
              </a:rPr>
              <a:t>Dividend Payout Ratio</a:t>
            </a:r>
          </a:p>
        </p:txBody>
      </p:sp>
      <mc:AlternateContent xmlns:mc="http://schemas.openxmlformats.org/markup-compatibility/2006">
        <mc:Choice xmlns:a14="http://schemas.microsoft.com/office/drawing/2010/main" Requires="a14">
          <p:sp>
            <p:nvSpPr>
              <p:cNvPr id="2" name="Text Placeholder 1">
                <a:extLst>
                  <a:ext uri="{FF2B5EF4-FFF2-40B4-BE49-F238E27FC236}">
                    <a16:creationId xmlns:a16="http://schemas.microsoft.com/office/drawing/2014/main" id="{A5DB2222-3C1D-7892-DD8B-0163B4D0B1BC}"/>
                  </a:ext>
                </a:extLst>
              </p:cNvPr>
              <p:cNvSpPr>
                <a:spLocks noGrp="1"/>
              </p:cNvSpPr>
              <p:nvPr>
                <p:ph type="body" idx="1"/>
              </p:nvPr>
            </p:nvSpPr>
            <p:spPr/>
            <p:txBody>
              <a:bodyPr>
                <a:normAutofit/>
              </a:bodyPr>
              <a:lstStyle/>
              <a:p>
                <a:pPr marL="114300" indent="0" algn="just">
                  <a:buNone/>
                </a:pPr>
                <a:r>
                  <a:rPr lang="en-US" sz="2000" kern="0" dirty="0">
                    <a:solidFill>
                      <a:schemeClr val="tx1"/>
                    </a:solidFill>
                    <a:latin typeface="+mn-lt"/>
                  </a:rPr>
                  <a:t>PT.</a:t>
                </a:r>
                <a:r>
                  <a:rPr lang="id-ID" sz="2000" kern="0" dirty="0">
                    <a:solidFill>
                      <a:schemeClr val="tx1"/>
                    </a:solidFill>
                    <a:latin typeface="+mn-lt"/>
                  </a:rPr>
                  <a:t> ABADI </a:t>
                </a:r>
                <a:r>
                  <a:rPr lang="en-US" sz="2000" kern="0" dirty="0">
                    <a:solidFill>
                      <a:schemeClr val="tx1"/>
                    </a:solidFill>
                    <a:latin typeface="+mn-lt"/>
                  </a:rPr>
                  <a:t>pada </a:t>
                </a:r>
                <a:r>
                  <a:rPr lang="en-US" sz="2000" kern="0" dirty="0" err="1">
                    <a:solidFill>
                      <a:schemeClr val="tx1"/>
                    </a:solidFill>
                    <a:latin typeface="+mn-lt"/>
                  </a:rPr>
                  <a:t>taun</a:t>
                </a:r>
                <a:r>
                  <a:rPr lang="en-US" sz="2000" kern="0" dirty="0">
                    <a:solidFill>
                      <a:schemeClr val="tx1"/>
                    </a:solidFill>
                    <a:latin typeface="+mn-lt"/>
                  </a:rPr>
                  <a:t> 2000 </a:t>
                </a:r>
                <a:r>
                  <a:rPr lang="en-US" sz="2000" kern="0" dirty="0" err="1">
                    <a:solidFill>
                      <a:schemeClr val="tx1"/>
                    </a:solidFill>
                    <a:latin typeface="+mn-lt"/>
                  </a:rPr>
                  <a:t>membayar</a:t>
                </a:r>
                <a:r>
                  <a:rPr lang="en-US" sz="2000" kern="0" dirty="0">
                    <a:solidFill>
                      <a:schemeClr val="tx1"/>
                    </a:solidFill>
                    <a:latin typeface="+mn-lt"/>
                  </a:rPr>
                  <a:t> </a:t>
                </a:r>
                <a:r>
                  <a:rPr lang="en-US" sz="2000" kern="0" dirty="0" err="1">
                    <a:solidFill>
                      <a:schemeClr val="tx1"/>
                    </a:solidFill>
                    <a:latin typeface="+mn-lt"/>
                  </a:rPr>
                  <a:t>dividen</a:t>
                </a:r>
                <a:r>
                  <a:rPr lang="en-US" sz="2000" kern="0" dirty="0">
                    <a:solidFill>
                      <a:schemeClr val="tx1"/>
                    </a:solidFill>
                    <a:latin typeface="+mn-lt"/>
                  </a:rPr>
                  <a:t> </a:t>
                </a:r>
                <a:r>
                  <a:rPr lang="en-US" sz="2000" kern="0" dirty="0" err="1">
                    <a:solidFill>
                      <a:schemeClr val="tx1"/>
                    </a:solidFill>
                    <a:latin typeface="+mn-lt"/>
                  </a:rPr>
                  <a:t>sebesar</a:t>
                </a:r>
                <a:r>
                  <a:rPr lang="en-US" sz="2000" kern="0" dirty="0">
                    <a:solidFill>
                      <a:schemeClr val="tx1"/>
                    </a:solidFill>
                    <a:latin typeface="+mn-lt"/>
                  </a:rPr>
                  <a:t> Rp 15.120.000.000. </a:t>
                </a:r>
                <a:r>
                  <a:rPr lang="en-US" sz="2000" kern="0" dirty="0" err="1">
                    <a:solidFill>
                      <a:schemeClr val="tx1"/>
                    </a:solidFill>
                    <a:latin typeface="+mn-lt"/>
                  </a:rPr>
                  <a:t>Laba</a:t>
                </a:r>
                <a:r>
                  <a:rPr lang="en-US" sz="2000" kern="0" dirty="0">
                    <a:solidFill>
                      <a:schemeClr val="tx1"/>
                    </a:solidFill>
                    <a:latin typeface="+mn-lt"/>
                  </a:rPr>
                  <a:t> </a:t>
                </a:r>
                <a:r>
                  <a:rPr lang="en-US" sz="2000" kern="0" dirty="0" err="1">
                    <a:solidFill>
                      <a:schemeClr val="tx1"/>
                    </a:solidFill>
                    <a:latin typeface="+mn-lt"/>
                  </a:rPr>
                  <a:t>bersih</a:t>
                </a:r>
                <a:r>
                  <a:rPr lang="en-US" sz="2000" kern="0" dirty="0">
                    <a:solidFill>
                      <a:schemeClr val="tx1"/>
                    </a:solidFill>
                    <a:latin typeface="+mn-lt"/>
                  </a:rPr>
                  <a:t> yang </a:t>
                </a:r>
                <a:r>
                  <a:rPr lang="en-US" sz="2000" kern="0" dirty="0" err="1">
                    <a:solidFill>
                      <a:schemeClr val="tx1"/>
                    </a:solidFill>
                    <a:latin typeface="+mn-lt"/>
                  </a:rPr>
                  <a:t>diperoleh</a:t>
                </a:r>
                <a:r>
                  <a:rPr lang="en-US" sz="2000" kern="0" dirty="0">
                    <a:solidFill>
                      <a:schemeClr val="tx1"/>
                    </a:solidFill>
                    <a:latin typeface="+mn-lt"/>
                  </a:rPr>
                  <a:t> Rp 18.900.000.000. </a:t>
                </a:r>
                <a:r>
                  <a:rPr lang="en-US" sz="2000" kern="0" dirty="0" err="1">
                    <a:solidFill>
                      <a:schemeClr val="tx1"/>
                    </a:solidFill>
                    <a:latin typeface="+mn-lt"/>
                  </a:rPr>
                  <a:t>Sampai</a:t>
                </a:r>
                <a:r>
                  <a:rPr lang="en-US" sz="2000" kern="0" dirty="0">
                    <a:solidFill>
                      <a:schemeClr val="tx1"/>
                    </a:solidFill>
                    <a:latin typeface="+mn-lt"/>
                  </a:rPr>
                  <a:t> </a:t>
                </a:r>
                <a:r>
                  <a:rPr lang="en-US" sz="2000" kern="0" dirty="0" err="1">
                    <a:solidFill>
                      <a:schemeClr val="tx1"/>
                    </a:solidFill>
                    <a:latin typeface="+mn-lt"/>
                  </a:rPr>
                  <a:t>akhir</a:t>
                </a:r>
                <a:r>
                  <a:rPr lang="en-US" sz="2000" kern="0" dirty="0">
                    <a:solidFill>
                      <a:schemeClr val="tx1"/>
                    </a:solidFill>
                    <a:latin typeface="+mn-lt"/>
                  </a:rPr>
                  <a:t> </a:t>
                </a:r>
                <a:r>
                  <a:rPr lang="en-US" sz="2000" kern="0" dirty="0" err="1">
                    <a:solidFill>
                      <a:schemeClr val="tx1"/>
                    </a:solidFill>
                    <a:latin typeface="+mn-lt"/>
                  </a:rPr>
                  <a:t>tahun</a:t>
                </a:r>
                <a:r>
                  <a:rPr lang="en-US" sz="2000" kern="0" dirty="0">
                    <a:solidFill>
                      <a:schemeClr val="tx1"/>
                    </a:solidFill>
                    <a:latin typeface="+mn-lt"/>
                  </a:rPr>
                  <a:t> </a:t>
                </a:r>
                <a:r>
                  <a:rPr lang="en-US" sz="2000" kern="0" dirty="0" err="1">
                    <a:solidFill>
                      <a:schemeClr val="tx1"/>
                    </a:solidFill>
                    <a:latin typeface="+mn-lt"/>
                  </a:rPr>
                  <a:t>tsb</a:t>
                </a:r>
                <a:r>
                  <a:rPr lang="en-US" sz="2000" kern="0" dirty="0">
                    <a:solidFill>
                      <a:schemeClr val="tx1"/>
                    </a:solidFill>
                    <a:latin typeface="+mn-lt"/>
                  </a:rPr>
                  <a:t> </a:t>
                </a:r>
                <a:r>
                  <a:rPr lang="en-US" sz="2000" kern="0" dirty="0" err="1">
                    <a:solidFill>
                      <a:schemeClr val="tx1"/>
                    </a:solidFill>
                    <a:latin typeface="+mn-lt"/>
                  </a:rPr>
                  <a:t>jumlah</a:t>
                </a:r>
                <a:r>
                  <a:rPr lang="en-US" sz="2000" kern="0" dirty="0">
                    <a:solidFill>
                      <a:schemeClr val="tx1"/>
                    </a:solidFill>
                    <a:latin typeface="+mn-lt"/>
                  </a:rPr>
                  <a:t> </a:t>
                </a:r>
                <a:r>
                  <a:rPr lang="en-US" sz="2000" kern="0" dirty="0" err="1">
                    <a:solidFill>
                      <a:schemeClr val="tx1"/>
                    </a:solidFill>
                    <a:latin typeface="+mn-lt"/>
                  </a:rPr>
                  <a:t>saham</a:t>
                </a:r>
                <a:r>
                  <a:rPr lang="en-US" sz="2000" kern="0" dirty="0">
                    <a:solidFill>
                      <a:schemeClr val="tx1"/>
                    </a:solidFill>
                    <a:latin typeface="+mn-lt"/>
                  </a:rPr>
                  <a:t> </a:t>
                </a:r>
                <a:r>
                  <a:rPr lang="en-US" sz="2000" kern="0" dirty="0" err="1">
                    <a:solidFill>
                      <a:schemeClr val="tx1"/>
                    </a:solidFill>
                    <a:latin typeface="+mn-lt"/>
                  </a:rPr>
                  <a:t>beredar</a:t>
                </a:r>
                <a:r>
                  <a:rPr lang="en-US" sz="2000" kern="0" dirty="0">
                    <a:solidFill>
                      <a:schemeClr val="tx1"/>
                    </a:solidFill>
                    <a:latin typeface="+mn-lt"/>
                  </a:rPr>
                  <a:t> 378 </a:t>
                </a:r>
                <a:r>
                  <a:rPr lang="en-US" sz="2000" kern="0" dirty="0" err="1">
                    <a:solidFill>
                      <a:schemeClr val="tx1"/>
                    </a:solidFill>
                    <a:latin typeface="+mn-lt"/>
                  </a:rPr>
                  <a:t>juta</a:t>
                </a:r>
                <a:r>
                  <a:rPr lang="en-US" sz="2000" kern="0" dirty="0">
                    <a:solidFill>
                      <a:schemeClr val="tx1"/>
                    </a:solidFill>
                    <a:latin typeface="+mn-lt"/>
                  </a:rPr>
                  <a:t> </a:t>
                </a:r>
                <a:r>
                  <a:rPr lang="en-US" sz="2000" kern="0" dirty="0" err="1">
                    <a:solidFill>
                      <a:schemeClr val="tx1"/>
                    </a:solidFill>
                    <a:latin typeface="+mn-lt"/>
                  </a:rPr>
                  <a:t>saham</a:t>
                </a:r>
                <a:r>
                  <a:rPr lang="en-US" sz="2000" kern="0" dirty="0">
                    <a:solidFill>
                      <a:schemeClr val="tx1"/>
                    </a:solidFill>
                    <a:latin typeface="+mn-lt"/>
                  </a:rPr>
                  <a:t>. Harga </a:t>
                </a:r>
                <a:r>
                  <a:rPr lang="en-US" sz="2000" kern="0" dirty="0" err="1">
                    <a:solidFill>
                      <a:schemeClr val="tx1"/>
                    </a:solidFill>
                    <a:latin typeface="+mn-lt"/>
                  </a:rPr>
                  <a:t>penutupan</a:t>
                </a:r>
                <a:r>
                  <a:rPr lang="en-US" sz="2000" kern="0" dirty="0">
                    <a:solidFill>
                      <a:schemeClr val="tx1"/>
                    </a:solidFill>
                    <a:latin typeface="+mn-lt"/>
                  </a:rPr>
                  <a:t> </a:t>
                </a:r>
                <a:r>
                  <a:rPr lang="en-US" sz="2000" kern="0" dirty="0" err="1">
                    <a:solidFill>
                      <a:schemeClr val="tx1"/>
                    </a:solidFill>
                    <a:latin typeface="+mn-lt"/>
                  </a:rPr>
                  <a:t>saham</a:t>
                </a:r>
                <a:r>
                  <a:rPr lang="en-US" sz="2000" kern="0" dirty="0">
                    <a:solidFill>
                      <a:schemeClr val="tx1"/>
                    </a:solidFill>
                    <a:latin typeface="+mn-lt"/>
                  </a:rPr>
                  <a:t> MLND Rp 1.450</a:t>
                </a:r>
                <a:r>
                  <a:rPr lang="id-ID" sz="2000" kern="0" dirty="0">
                    <a:solidFill>
                      <a:schemeClr val="tx1"/>
                    </a:solidFill>
                    <a:latin typeface="+mn-lt"/>
                  </a:rPr>
                  <a:t>.</a:t>
                </a:r>
              </a:p>
              <a:p>
                <a:pPr marL="114300" indent="0" algn="just">
                  <a:buNone/>
                </a:pPr>
                <a:endParaRPr lang="id-ID" sz="2000" dirty="0">
                  <a:solidFill>
                    <a:schemeClr val="tx1"/>
                  </a:solidFill>
                  <a:latin typeface="+mn-lt"/>
                </a:endParaRPr>
              </a:p>
              <a:p>
                <a:pPr marL="114300" indent="0" algn="just">
                  <a:buNone/>
                </a:pPr>
                <a14:m>
                  <m:oMathPara xmlns:m="http://schemas.openxmlformats.org/officeDocument/2006/math">
                    <m:oMathParaPr>
                      <m:jc m:val="centerGroup"/>
                    </m:oMathParaPr>
                    <m:oMath xmlns:m="http://schemas.openxmlformats.org/officeDocument/2006/math">
                      <m:r>
                        <a:rPr lang="en-US" sz="2000" b="0" i="1" smtClean="0">
                          <a:solidFill>
                            <a:schemeClr val="tx1"/>
                          </a:solidFill>
                          <a:latin typeface="Cambria Math" panose="02040503050406030204" pitchFamily="18" charset="0"/>
                        </a:rPr>
                        <m:t>𝐷𝑖𝑣𝑖𝑑𝑒𝑛𝑑</m:t>
                      </m:r>
                      <m:r>
                        <a:rPr lang="en-US" sz="2000" b="0" i="1" smtClean="0">
                          <a:solidFill>
                            <a:schemeClr val="tx1"/>
                          </a:solidFill>
                          <a:latin typeface="Cambria Math" panose="02040503050406030204" pitchFamily="18" charset="0"/>
                        </a:rPr>
                        <m:t> </m:t>
                      </m:r>
                      <m:r>
                        <a:rPr lang="en-US" sz="2000" b="0" i="1" smtClean="0">
                          <a:solidFill>
                            <a:schemeClr val="tx1"/>
                          </a:solidFill>
                          <a:latin typeface="Cambria Math" panose="02040503050406030204" pitchFamily="18" charset="0"/>
                        </a:rPr>
                        <m:t>𝑃𝑎𝑦𝑜𝑢𝑡</m:t>
                      </m:r>
                      <m:r>
                        <a:rPr lang="en-US" sz="2000" b="0" i="1" smtClean="0">
                          <a:solidFill>
                            <a:schemeClr val="tx1"/>
                          </a:solidFill>
                          <a:latin typeface="Cambria Math" panose="02040503050406030204" pitchFamily="18" charset="0"/>
                        </a:rPr>
                        <m:t> </m:t>
                      </m:r>
                      <m:r>
                        <a:rPr lang="en-US" sz="2000" b="0" i="1" smtClean="0">
                          <a:solidFill>
                            <a:schemeClr val="tx1"/>
                          </a:solidFill>
                          <a:latin typeface="Cambria Math" panose="02040503050406030204" pitchFamily="18" charset="0"/>
                        </a:rPr>
                        <m:t>𝑅𝑎𝑡𝑖𝑜</m:t>
                      </m:r>
                      <m:r>
                        <a:rPr lang="en-US" sz="2000" b="0" i="1" smtClean="0">
                          <a:solidFill>
                            <a:schemeClr val="tx1"/>
                          </a:solidFill>
                          <a:latin typeface="Cambria Math" panose="02040503050406030204" pitchFamily="18" charset="0"/>
                        </a:rPr>
                        <m:t>=</m:t>
                      </m:r>
                      <m:f>
                        <m:fPr>
                          <m:ctrlPr>
                            <a:rPr lang="en-US" sz="2000" b="0" i="1" smtClean="0">
                              <a:solidFill>
                                <a:schemeClr val="tx1"/>
                              </a:solidFill>
                              <a:latin typeface="Cambria Math" panose="02040503050406030204" pitchFamily="18" charset="0"/>
                            </a:rPr>
                          </m:ctrlPr>
                        </m:fPr>
                        <m:num>
                          <m:r>
                            <a:rPr lang="en-US" sz="2000" b="0" i="1" smtClean="0">
                              <a:solidFill>
                                <a:schemeClr val="tx1"/>
                              </a:solidFill>
                              <a:latin typeface="Cambria Math" panose="02040503050406030204" pitchFamily="18" charset="0"/>
                            </a:rPr>
                            <m:t>𝐷𝑖𝑣𝑖𝑑𝑒𝑛𝑑</m:t>
                          </m:r>
                          <m:r>
                            <a:rPr lang="en-US" sz="2000" b="0" i="1" smtClean="0">
                              <a:solidFill>
                                <a:schemeClr val="tx1"/>
                              </a:solidFill>
                              <a:latin typeface="Cambria Math" panose="02040503050406030204" pitchFamily="18" charset="0"/>
                            </a:rPr>
                            <m:t> </m:t>
                          </m:r>
                          <m:r>
                            <a:rPr lang="en-US" sz="2000" b="0" i="1" smtClean="0">
                              <a:solidFill>
                                <a:schemeClr val="tx1"/>
                              </a:solidFill>
                              <a:latin typeface="Cambria Math" panose="02040503050406030204" pitchFamily="18" charset="0"/>
                            </a:rPr>
                            <m:t>𝑃𝑒𝑟</m:t>
                          </m:r>
                          <m:r>
                            <a:rPr lang="en-US" sz="2000" b="0" i="1" smtClean="0">
                              <a:solidFill>
                                <a:schemeClr val="tx1"/>
                              </a:solidFill>
                              <a:latin typeface="Cambria Math" panose="02040503050406030204" pitchFamily="18" charset="0"/>
                            </a:rPr>
                            <m:t> </m:t>
                          </m:r>
                          <m:r>
                            <a:rPr lang="en-US" sz="2000" b="0" i="1" smtClean="0">
                              <a:solidFill>
                                <a:schemeClr val="tx1"/>
                              </a:solidFill>
                              <a:latin typeface="Cambria Math" panose="02040503050406030204" pitchFamily="18" charset="0"/>
                            </a:rPr>
                            <m:t>𝑆h𝑎𝑟𝑒</m:t>
                          </m:r>
                        </m:num>
                        <m:den>
                          <m:r>
                            <a:rPr lang="en-US" sz="2000" b="0" i="1" smtClean="0">
                              <a:solidFill>
                                <a:schemeClr val="tx1"/>
                              </a:solidFill>
                              <a:latin typeface="Cambria Math" panose="02040503050406030204" pitchFamily="18" charset="0"/>
                            </a:rPr>
                            <m:t>𝐸𝑎𝑟𝑛𝑖𝑛𝑔</m:t>
                          </m:r>
                          <m:r>
                            <a:rPr lang="en-US" sz="2000" b="0" i="1" smtClean="0">
                              <a:solidFill>
                                <a:schemeClr val="tx1"/>
                              </a:solidFill>
                              <a:latin typeface="Cambria Math" panose="02040503050406030204" pitchFamily="18" charset="0"/>
                            </a:rPr>
                            <m:t> </m:t>
                          </m:r>
                          <m:r>
                            <a:rPr lang="en-US" sz="2000" b="0" i="1" smtClean="0">
                              <a:solidFill>
                                <a:schemeClr val="tx1"/>
                              </a:solidFill>
                              <a:latin typeface="Cambria Math" panose="02040503050406030204" pitchFamily="18" charset="0"/>
                            </a:rPr>
                            <m:t>𝑃𝑒𝑟</m:t>
                          </m:r>
                          <m:r>
                            <a:rPr lang="en-US" sz="2000" b="0" i="1" smtClean="0">
                              <a:solidFill>
                                <a:schemeClr val="tx1"/>
                              </a:solidFill>
                              <a:latin typeface="Cambria Math" panose="02040503050406030204" pitchFamily="18" charset="0"/>
                            </a:rPr>
                            <m:t> </m:t>
                          </m:r>
                          <m:r>
                            <a:rPr lang="en-US" sz="2000" b="0" i="1" smtClean="0">
                              <a:solidFill>
                                <a:schemeClr val="tx1"/>
                              </a:solidFill>
                              <a:latin typeface="Cambria Math" panose="02040503050406030204" pitchFamily="18" charset="0"/>
                            </a:rPr>
                            <m:t>𝑆h𝑎𝑟𝑒</m:t>
                          </m:r>
                        </m:den>
                      </m:f>
                      <m:r>
                        <a:rPr lang="en-US" sz="2000" b="0" i="1" smtClean="0">
                          <a:solidFill>
                            <a:schemeClr val="tx1"/>
                          </a:solidFill>
                          <a:latin typeface="Cambria Math" panose="02040503050406030204" pitchFamily="18" charset="0"/>
                        </a:rPr>
                        <m:t>=</m:t>
                      </m:r>
                      <m:f>
                        <m:fPr>
                          <m:ctrlPr>
                            <a:rPr lang="en-US" sz="2000" b="0" i="1" smtClean="0">
                              <a:solidFill>
                                <a:schemeClr val="tx1"/>
                              </a:solidFill>
                              <a:latin typeface="Cambria Math" panose="02040503050406030204" pitchFamily="18" charset="0"/>
                            </a:rPr>
                          </m:ctrlPr>
                        </m:fPr>
                        <m:num>
                          <m:f>
                            <m:fPr>
                              <m:type m:val="skw"/>
                              <m:ctrlPr>
                                <a:rPr lang="en-US" sz="2000" b="0" i="1" smtClean="0">
                                  <a:solidFill>
                                    <a:schemeClr val="tx1"/>
                                  </a:solidFill>
                                  <a:latin typeface="Cambria Math" panose="02040503050406030204" pitchFamily="18" charset="0"/>
                                </a:rPr>
                              </m:ctrlPr>
                            </m:fPr>
                            <m:num>
                              <m:r>
                                <a:rPr lang="en-US" sz="2000" b="0" i="1" smtClean="0">
                                  <a:solidFill>
                                    <a:schemeClr val="tx1"/>
                                  </a:solidFill>
                                  <a:latin typeface="Cambria Math" panose="02040503050406030204" pitchFamily="18" charset="0"/>
                                </a:rPr>
                                <m:t>𝑅𝑝</m:t>
                              </m:r>
                              <m:r>
                                <a:rPr lang="en-US" sz="2000" b="0" i="1" smtClean="0">
                                  <a:solidFill>
                                    <a:schemeClr val="tx1"/>
                                  </a:solidFill>
                                  <a:latin typeface="Cambria Math" panose="02040503050406030204" pitchFamily="18" charset="0"/>
                                </a:rPr>
                                <m:t> 15.120.000.000</m:t>
                              </m:r>
                            </m:num>
                            <m:den>
                              <m:r>
                                <a:rPr lang="en-US" sz="2000" b="0" i="1" smtClean="0">
                                  <a:solidFill>
                                    <a:schemeClr val="tx1"/>
                                  </a:solidFill>
                                  <a:latin typeface="Cambria Math" panose="02040503050406030204" pitchFamily="18" charset="0"/>
                                </a:rPr>
                                <m:t>378.000.000 </m:t>
                              </m:r>
                              <m:r>
                                <a:rPr lang="en-US" sz="2000" b="0" i="1" smtClean="0">
                                  <a:solidFill>
                                    <a:schemeClr val="tx1"/>
                                  </a:solidFill>
                                  <a:latin typeface="Cambria Math" panose="02040503050406030204" pitchFamily="18" charset="0"/>
                                </a:rPr>
                                <m:t>𝑙𝑒𝑚𝑏𝑎𝑟</m:t>
                              </m:r>
                            </m:den>
                          </m:f>
                        </m:num>
                        <m:den>
                          <m:f>
                            <m:fPr>
                              <m:type m:val="skw"/>
                              <m:ctrlPr>
                                <a:rPr lang="en-US" sz="2000" b="0" i="1" smtClean="0">
                                  <a:solidFill>
                                    <a:schemeClr val="tx1"/>
                                  </a:solidFill>
                                  <a:latin typeface="Cambria Math" panose="02040503050406030204" pitchFamily="18" charset="0"/>
                                </a:rPr>
                              </m:ctrlPr>
                            </m:fPr>
                            <m:num>
                              <m:r>
                                <a:rPr lang="en-US" sz="2000" b="0" i="1" smtClean="0">
                                  <a:solidFill>
                                    <a:schemeClr val="tx1"/>
                                  </a:solidFill>
                                  <a:latin typeface="Cambria Math" panose="02040503050406030204" pitchFamily="18" charset="0"/>
                                </a:rPr>
                                <m:t>𝑅𝑝</m:t>
                              </m:r>
                              <m:r>
                                <a:rPr lang="en-US" sz="2000" b="0" i="1" smtClean="0">
                                  <a:solidFill>
                                    <a:schemeClr val="tx1"/>
                                  </a:solidFill>
                                  <a:latin typeface="Cambria Math" panose="02040503050406030204" pitchFamily="18" charset="0"/>
                                </a:rPr>
                                <m:t> 18.900.000.000</m:t>
                              </m:r>
                            </m:num>
                            <m:den>
                              <m:r>
                                <a:rPr lang="en-US" sz="2000" b="0" i="1" smtClean="0">
                                  <a:solidFill>
                                    <a:schemeClr val="tx1"/>
                                  </a:solidFill>
                                  <a:latin typeface="Cambria Math" panose="02040503050406030204" pitchFamily="18" charset="0"/>
                                </a:rPr>
                                <m:t>378.000.000 </m:t>
                              </m:r>
                              <m:r>
                                <a:rPr lang="en-US" sz="2000" b="0" i="1" smtClean="0">
                                  <a:solidFill>
                                    <a:schemeClr val="tx1"/>
                                  </a:solidFill>
                                  <a:latin typeface="Cambria Math" panose="02040503050406030204" pitchFamily="18" charset="0"/>
                                </a:rPr>
                                <m:t>𝑙𝑒𝑚𝑏𝑎𝑟</m:t>
                              </m:r>
                            </m:den>
                          </m:f>
                        </m:den>
                      </m:f>
                      <m:r>
                        <a:rPr lang="en-US" sz="2000" b="0" i="1" smtClean="0">
                          <a:solidFill>
                            <a:schemeClr val="tx1"/>
                          </a:solidFill>
                          <a:latin typeface="Cambria Math" panose="02040503050406030204" pitchFamily="18" charset="0"/>
                        </a:rPr>
                        <m:t>=</m:t>
                      </m:r>
                      <m:f>
                        <m:fPr>
                          <m:ctrlPr>
                            <a:rPr lang="en-US" sz="2000" b="0" i="1" smtClean="0">
                              <a:solidFill>
                                <a:schemeClr val="tx1"/>
                              </a:solidFill>
                              <a:latin typeface="Cambria Math" panose="02040503050406030204" pitchFamily="18" charset="0"/>
                            </a:rPr>
                          </m:ctrlPr>
                        </m:fPr>
                        <m:num>
                          <m:r>
                            <a:rPr lang="en-US" sz="2000" b="0" i="1" smtClean="0">
                              <a:solidFill>
                                <a:schemeClr val="tx1"/>
                              </a:solidFill>
                              <a:latin typeface="Cambria Math" panose="02040503050406030204" pitchFamily="18" charset="0"/>
                            </a:rPr>
                            <m:t>40</m:t>
                          </m:r>
                        </m:num>
                        <m:den>
                          <m:r>
                            <a:rPr lang="en-US" sz="2000" b="0" i="1" smtClean="0">
                              <a:solidFill>
                                <a:schemeClr val="tx1"/>
                              </a:solidFill>
                              <a:latin typeface="Cambria Math" panose="02040503050406030204" pitchFamily="18" charset="0"/>
                            </a:rPr>
                            <m:t>50</m:t>
                          </m:r>
                        </m:den>
                      </m:f>
                      <m:r>
                        <a:rPr lang="en-US" sz="2000" b="0" i="1" smtClean="0">
                          <a:solidFill>
                            <a:schemeClr val="tx1"/>
                          </a:solidFill>
                          <a:latin typeface="Cambria Math" panose="02040503050406030204" pitchFamily="18" charset="0"/>
                        </a:rPr>
                        <m:t>=0,8</m:t>
                      </m:r>
                      <m:r>
                        <a:rPr lang="en-US" sz="2000" b="0" i="1" smtClean="0">
                          <a:solidFill>
                            <a:schemeClr val="tx1"/>
                          </a:solidFill>
                          <a:latin typeface="Cambria Math" panose="02040503050406030204" pitchFamily="18" charset="0"/>
                          <a:ea typeface="Cambria Math" panose="02040503050406030204" pitchFamily="18" charset="0"/>
                        </a:rPr>
                        <m:t>≈80%</m:t>
                      </m:r>
                    </m:oMath>
                  </m:oMathPara>
                </a14:m>
                <a:endParaRPr lang="en-US" sz="2000" dirty="0">
                  <a:solidFill>
                    <a:schemeClr val="tx1"/>
                  </a:solidFill>
                  <a:latin typeface="+mn-lt"/>
                </a:endParaRPr>
              </a:p>
            </p:txBody>
          </p:sp>
        </mc:Choice>
        <mc:Fallback>
          <p:sp>
            <p:nvSpPr>
              <p:cNvPr id="2" name="Text Placeholder 1">
                <a:extLst>
                  <a:ext uri="{FF2B5EF4-FFF2-40B4-BE49-F238E27FC236}">
                    <a16:creationId xmlns:a16="http://schemas.microsoft.com/office/drawing/2014/main" id="{A5DB2222-3C1D-7892-DD8B-0163B4D0B1BC}"/>
                  </a:ext>
                </a:extLst>
              </p:cNvPr>
              <p:cNvSpPr>
                <a:spLocks noGrp="1" noRot="1" noChangeAspect="1" noMove="1" noResize="1" noEditPoints="1" noAdjustHandles="1" noChangeArrowheads="1" noChangeShapeType="1" noTextEdit="1"/>
              </p:cNvSpPr>
              <p:nvPr>
                <p:ph type="body" idx="1"/>
              </p:nvPr>
            </p:nvSpPr>
            <p:spPr>
              <a:blipFill>
                <a:blip r:embed="rId2"/>
                <a:stretch>
                  <a:fillRect r="-772"/>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0-#ppt_w/2"/>
                                          </p:val>
                                        </p:tav>
                                        <p:tav tm="100000">
                                          <p:val>
                                            <p:strVal val="#ppt_x"/>
                                          </p:val>
                                        </p:tav>
                                      </p:tavLst>
                                    </p:anim>
                                    <p:anim calcmode="lin" valueType="num">
                                      <p:cBhvr additive="base">
                                        <p:cTn id="8" dur="500" fill="hold"/>
                                        <p:tgtEl>
                                          <p:spTgt spid="399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6" name="Rectangle 4">
            <a:extLst>
              <a:ext uri="{FF2B5EF4-FFF2-40B4-BE49-F238E27FC236}">
                <a16:creationId xmlns:a16="http://schemas.microsoft.com/office/drawing/2014/main" id="{9617FDF1-BEC3-1A45-175C-F612952367FF}"/>
              </a:ext>
            </a:extLst>
          </p:cNvPr>
          <p:cNvSpPr>
            <a:spLocks noGrp="1" noChangeArrowheads="1"/>
          </p:cNvSpPr>
          <p:nvPr>
            <p:ph type="title"/>
          </p:nvPr>
        </p:nvSpPr>
        <p:spPr/>
        <p:txBody>
          <a:bodyPr/>
          <a:lstStyle/>
          <a:p>
            <a:pPr eaLnBrk="1" hangingPunct="1">
              <a:defRPr/>
            </a:pPr>
            <a:r>
              <a:rPr lang="en-GB" sz="3200" b="1" dirty="0" err="1">
                <a:solidFill>
                  <a:schemeClr val="tx1"/>
                </a:solidFill>
                <a:latin typeface="+mn-lt"/>
                <a:cs typeface="Times New Roman" pitchFamily="18" charset="0"/>
              </a:rPr>
              <a:t>Tanggal</a:t>
            </a:r>
            <a:r>
              <a:rPr lang="en-GB" sz="3200" b="1" dirty="0">
                <a:solidFill>
                  <a:schemeClr val="tx1"/>
                </a:solidFill>
                <a:latin typeface="+mn-lt"/>
                <a:cs typeface="Times New Roman" pitchFamily="18" charset="0"/>
              </a:rPr>
              <a:t> Yang </a:t>
            </a:r>
            <a:r>
              <a:rPr lang="en-GB" sz="3200" b="1" dirty="0" err="1">
                <a:solidFill>
                  <a:schemeClr val="tx1"/>
                </a:solidFill>
                <a:latin typeface="+mn-lt"/>
                <a:cs typeface="Times New Roman" pitchFamily="18" charset="0"/>
              </a:rPr>
              <a:t>Perlu</a:t>
            </a:r>
            <a:r>
              <a:rPr lang="en-GB" sz="3200" b="1" dirty="0">
                <a:solidFill>
                  <a:schemeClr val="tx1"/>
                </a:solidFill>
                <a:latin typeface="+mn-lt"/>
                <a:cs typeface="Times New Roman" pitchFamily="18" charset="0"/>
              </a:rPr>
              <a:t> </a:t>
            </a:r>
            <a:r>
              <a:rPr lang="en-GB" sz="3200" b="1" dirty="0" err="1">
                <a:solidFill>
                  <a:schemeClr val="tx1"/>
                </a:solidFill>
                <a:latin typeface="+mn-lt"/>
                <a:cs typeface="Times New Roman" pitchFamily="18" charset="0"/>
              </a:rPr>
              <a:t>Diperhatikan</a:t>
            </a:r>
            <a:r>
              <a:rPr lang="en-GB" sz="3200" b="1" dirty="0">
                <a:solidFill>
                  <a:schemeClr val="tx1"/>
                </a:solidFill>
                <a:latin typeface="+mn-lt"/>
                <a:cs typeface="Times New Roman" pitchFamily="18" charset="0"/>
              </a:rPr>
              <a:t>:</a:t>
            </a:r>
            <a:endParaRPr lang="en-US" sz="3200" b="1" dirty="0">
              <a:solidFill>
                <a:schemeClr val="tx1"/>
              </a:solidFill>
              <a:latin typeface="+mn-lt"/>
              <a:cs typeface="Times New Roman" pitchFamily="18" charset="0"/>
            </a:endParaRPr>
          </a:p>
        </p:txBody>
      </p:sp>
      <p:sp>
        <p:nvSpPr>
          <p:cNvPr id="33797" name="Rectangle 5">
            <a:extLst>
              <a:ext uri="{FF2B5EF4-FFF2-40B4-BE49-F238E27FC236}">
                <a16:creationId xmlns:a16="http://schemas.microsoft.com/office/drawing/2014/main" id="{05C9A3AF-959C-36A0-6C23-A191DF0CC711}"/>
              </a:ext>
            </a:extLst>
          </p:cNvPr>
          <p:cNvSpPr>
            <a:spLocks noGrp="1" noChangeArrowheads="1"/>
          </p:cNvSpPr>
          <p:nvPr>
            <p:ph type="body" idx="1"/>
          </p:nvPr>
        </p:nvSpPr>
        <p:spPr/>
        <p:txBody>
          <a:bodyPr>
            <a:normAutofit/>
          </a:bodyPr>
          <a:lstStyle/>
          <a:p>
            <a:pPr marL="114300" indent="0" algn="just" eaLnBrk="1" hangingPunct="1">
              <a:lnSpc>
                <a:spcPct val="90000"/>
              </a:lnSpc>
              <a:buClr>
                <a:schemeClr val="bg1">
                  <a:lumMod val="50000"/>
                </a:schemeClr>
              </a:buClr>
              <a:buNone/>
              <a:defRPr/>
            </a:pPr>
            <a:r>
              <a:rPr lang="en-GB" sz="2000" b="1" dirty="0">
                <a:solidFill>
                  <a:schemeClr val="tx1"/>
                </a:solidFill>
                <a:latin typeface="+mn-lt"/>
                <a:cs typeface="Times New Roman" pitchFamily="18" charset="0"/>
              </a:rPr>
              <a:t>a.   </a:t>
            </a:r>
            <a:r>
              <a:rPr lang="en-GB" sz="2000" b="1" dirty="0" err="1">
                <a:solidFill>
                  <a:schemeClr val="tx1"/>
                </a:solidFill>
                <a:latin typeface="+mn-lt"/>
                <a:cs typeface="Times New Roman" pitchFamily="18" charset="0"/>
              </a:rPr>
              <a:t>Tanggal</a:t>
            </a:r>
            <a:r>
              <a:rPr lang="en-GB" sz="2000" b="1" dirty="0">
                <a:solidFill>
                  <a:schemeClr val="tx1"/>
                </a:solidFill>
                <a:latin typeface="+mn-lt"/>
                <a:cs typeface="Times New Roman" pitchFamily="18" charset="0"/>
              </a:rPr>
              <a:t> </a:t>
            </a:r>
            <a:r>
              <a:rPr lang="en-GB" sz="2000" b="1" dirty="0" err="1">
                <a:solidFill>
                  <a:schemeClr val="tx1"/>
                </a:solidFill>
                <a:latin typeface="+mn-lt"/>
                <a:cs typeface="Times New Roman" pitchFamily="18" charset="0"/>
              </a:rPr>
              <a:t>Pengumumuan</a:t>
            </a:r>
            <a:r>
              <a:rPr lang="en-GB" sz="2000" b="1" dirty="0">
                <a:solidFill>
                  <a:schemeClr val="tx1"/>
                </a:solidFill>
                <a:latin typeface="+mn-lt"/>
                <a:cs typeface="Times New Roman" pitchFamily="18" charset="0"/>
              </a:rPr>
              <a:t> (Declaration Date)</a:t>
            </a:r>
            <a:endParaRPr lang="id-ID" sz="2000" b="1" dirty="0">
              <a:solidFill>
                <a:schemeClr val="tx1"/>
              </a:solidFill>
              <a:latin typeface="+mn-lt"/>
              <a:cs typeface="Times New Roman" pitchFamily="18" charset="0"/>
            </a:endParaRPr>
          </a:p>
          <a:p>
            <a:pPr marL="539750" indent="0" algn="just" eaLnBrk="1" hangingPunct="1">
              <a:lnSpc>
                <a:spcPct val="90000"/>
              </a:lnSpc>
              <a:buClr>
                <a:schemeClr val="bg1">
                  <a:lumMod val="50000"/>
                </a:schemeClr>
              </a:buClr>
              <a:buNone/>
              <a:defRPr/>
            </a:pPr>
            <a:r>
              <a:rPr lang="en-GB" sz="2000" dirty="0" err="1">
                <a:solidFill>
                  <a:schemeClr val="tx1"/>
                </a:solidFill>
                <a:latin typeface="+mn-lt"/>
                <a:cs typeface="Arial" charset="0"/>
              </a:rPr>
              <a:t>Tanggal</a:t>
            </a:r>
            <a:r>
              <a:rPr lang="en-GB" sz="2000" dirty="0">
                <a:solidFill>
                  <a:schemeClr val="tx1"/>
                </a:solidFill>
                <a:latin typeface="+mn-lt"/>
                <a:cs typeface="Arial" charset="0"/>
              </a:rPr>
              <a:t> </a:t>
            </a:r>
            <a:r>
              <a:rPr lang="en-GB" sz="2000" dirty="0" err="1">
                <a:solidFill>
                  <a:schemeClr val="tx1"/>
                </a:solidFill>
                <a:latin typeface="+mn-lt"/>
                <a:cs typeface="Arial" charset="0"/>
              </a:rPr>
              <a:t>resmi</a:t>
            </a:r>
            <a:r>
              <a:rPr lang="en-GB" sz="2000" dirty="0">
                <a:solidFill>
                  <a:schemeClr val="tx1"/>
                </a:solidFill>
                <a:latin typeface="+mn-lt"/>
                <a:cs typeface="Arial" charset="0"/>
              </a:rPr>
              <a:t> </a:t>
            </a:r>
            <a:r>
              <a:rPr lang="en-GB" sz="2000" dirty="0" err="1">
                <a:solidFill>
                  <a:schemeClr val="tx1"/>
                </a:solidFill>
                <a:latin typeface="+mn-lt"/>
                <a:cs typeface="Arial" charset="0"/>
              </a:rPr>
              <a:t>pengumuman</a:t>
            </a:r>
            <a:r>
              <a:rPr lang="en-GB" sz="2000" dirty="0">
                <a:solidFill>
                  <a:schemeClr val="tx1"/>
                </a:solidFill>
                <a:latin typeface="+mn-lt"/>
                <a:cs typeface="Arial" charset="0"/>
              </a:rPr>
              <a:t> oleh </a:t>
            </a:r>
            <a:r>
              <a:rPr lang="en-GB" sz="2000" dirty="0" err="1">
                <a:solidFill>
                  <a:schemeClr val="tx1"/>
                </a:solidFill>
                <a:latin typeface="+mn-lt"/>
                <a:cs typeface="Arial" charset="0"/>
              </a:rPr>
              <a:t>emiten</a:t>
            </a:r>
            <a:r>
              <a:rPr lang="en-GB" sz="2000" dirty="0">
                <a:solidFill>
                  <a:schemeClr val="tx1"/>
                </a:solidFill>
                <a:latin typeface="+mn-lt"/>
                <a:cs typeface="Arial" charset="0"/>
              </a:rPr>
              <a:t> </a:t>
            </a:r>
            <a:r>
              <a:rPr lang="en-GB" sz="2000" dirty="0" err="1">
                <a:solidFill>
                  <a:schemeClr val="tx1"/>
                </a:solidFill>
                <a:latin typeface="+mn-lt"/>
                <a:cs typeface="Arial" charset="0"/>
              </a:rPr>
              <a:t>ttg</a:t>
            </a:r>
            <a:r>
              <a:rPr lang="en-GB" sz="2000" dirty="0">
                <a:solidFill>
                  <a:schemeClr val="tx1"/>
                </a:solidFill>
                <a:latin typeface="+mn-lt"/>
                <a:cs typeface="Arial" charset="0"/>
              </a:rPr>
              <a:t> </a:t>
            </a:r>
            <a:r>
              <a:rPr lang="en-GB" sz="2000" dirty="0" err="1">
                <a:solidFill>
                  <a:schemeClr val="tx1"/>
                </a:solidFill>
                <a:latin typeface="+mn-lt"/>
                <a:cs typeface="Arial" charset="0"/>
              </a:rPr>
              <a:t>bentuk</a:t>
            </a:r>
            <a:r>
              <a:rPr lang="en-GB" sz="2000" dirty="0">
                <a:solidFill>
                  <a:schemeClr val="tx1"/>
                </a:solidFill>
                <a:latin typeface="+mn-lt"/>
                <a:cs typeface="Arial" charset="0"/>
              </a:rPr>
              <a:t>, </a:t>
            </a:r>
            <a:r>
              <a:rPr lang="en-GB" sz="2000" dirty="0" err="1">
                <a:solidFill>
                  <a:schemeClr val="tx1"/>
                </a:solidFill>
                <a:latin typeface="+mn-lt"/>
                <a:cs typeface="Arial" charset="0"/>
              </a:rPr>
              <a:t>besar</a:t>
            </a:r>
            <a:r>
              <a:rPr lang="en-GB" sz="2000" dirty="0">
                <a:solidFill>
                  <a:schemeClr val="tx1"/>
                </a:solidFill>
                <a:latin typeface="+mn-lt"/>
                <a:cs typeface="Arial" charset="0"/>
              </a:rPr>
              <a:t> dan </a:t>
            </a:r>
            <a:r>
              <a:rPr lang="en-GB" sz="2000" dirty="0" err="1">
                <a:solidFill>
                  <a:schemeClr val="tx1"/>
                </a:solidFill>
                <a:latin typeface="+mn-lt"/>
                <a:cs typeface="Arial" charset="0"/>
              </a:rPr>
              <a:t>jadwal</a:t>
            </a:r>
            <a:r>
              <a:rPr lang="en-GB" sz="2000" dirty="0">
                <a:solidFill>
                  <a:schemeClr val="tx1"/>
                </a:solidFill>
                <a:latin typeface="+mn-lt"/>
                <a:cs typeface="Arial" charset="0"/>
              </a:rPr>
              <a:t> </a:t>
            </a:r>
            <a:r>
              <a:rPr lang="en-GB" sz="2000" dirty="0" err="1">
                <a:solidFill>
                  <a:schemeClr val="tx1"/>
                </a:solidFill>
                <a:latin typeface="+mn-lt"/>
                <a:cs typeface="Arial" charset="0"/>
              </a:rPr>
              <a:t>pembayaran</a:t>
            </a:r>
            <a:r>
              <a:rPr lang="en-GB" sz="2000" dirty="0">
                <a:solidFill>
                  <a:schemeClr val="tx1"/>
                </a:solidFill>
                <a:latin typeface="+mn-lt"/>
                <a:cs typeface="Arial" charset="0"/>
              </a:rPr>
              <a:t> </a:t>
            </a:r>
            <a:r>
              <a:rPr lang="en-GB" sz="2000" dirty="0" err="1">
                <a:solidFill>
                  <a:schemeClr val="tx1"/>
                </a:solidFill>
                <a:latin typeface="+mn-lt"/>
                <a:cs typeface="Arial" charset="0"/>
              </a:rPr>
              <a:t>dividen</a:t>
            </a:r>
            <a:r>
              <a:rPr lang="en-GB" sz="2000" b="1" dirty="0">
                <a:solidFill>
                  <a:schemeClr val="tx1"/>
                </a:solidFill>
                <a:latin typeface="+mn-lt"/>
                <a:cs typeface="Arial" charset="0"/>
              </a:rPr>
              <a:t>.</a:t>
            </a:r>
            <a:endParaRPr lang="en-GB" sz="2000" b="1" dirty="0">
              <a:solidFill>
                <a:schemeClr val="tx1"/>
              </a:solidFill>
              <a:latin typeface="+mn-lt"/>
              <a:cs typeface="Times New Roman" pitchFamily="18" charset="0"/>
            </a:endParaRPr>
          </a:p>
          <a:p>
            <a:pPr marL="114300" indent="0" algn="just" eaLnBrk="1" hangingPunct="1">
              <a:lnSpc>
                <a:spcPct val="90000"/>
              </a:lnSpc>
              <a:buClr>
                <a:schemeClr val="bg1">
                  <a:lumMod val="50000"/>
                </a:schemeClr>
              </a:buClr>
              <a:buNone/>
              <a:defRPr/>
            </a:pPr>
            <a:r>
              <a:rPr lang="en-GB" sz="2000" b="1" dirty="0">
                <a:solidFill>
                  <a:schemeClr val="tx1"/>
                </a:solidFill>
                <a:latin typeface="+mn-lt"/>
                <a:cs typeface="Times New Roman" pitchFamily="18" charset="0"/>
              </a:rPr>
              <a:t>b.   </a:t>
            </a:r>
            <a:r>
              <a:rPr lang="en-GB" sz="2000" b="1" dirty="0" err="1">
                <a:solidFill>
                  <a:schemeClr val="tx1"/>
                </a:solidFill>
                <a:latin typeface="+mn-lt"/>
                <a:cs typeface="Times New Roman" pitchFamily="18" charset="0"/>
              </a:rPr>
              <a:t>Tanggal</a:t>
            </a:r>
            <a:r>
              <a:rPr lang="en-GB" sz="2000" b="1" dirty="0">
                <a:solidFill>
                  <a:schemeClr val="tx1"/>
                </a:solidFill>
                <a:latin typeface="+mn-lt"/>
                <a:cs typeface="Times New Roman" pitchFamily="18" charset="0"/>
              </a:rPr>
              <a:t> Cum-Dividend (Cum-Dividend Date)</a:t>
            </a:r>
            <a:endParaRPr lang="id-ID" sz="2000" b="1" dirty="0">
              <a:solidFill>
                <a:schemeClr val="tx1"/>
              </a:solidFill>
              <a:latin typeface="+mn-lt"/>
              <a:cs typeface="Times New Roman" pitchFamily="18" charset="0"/>
            </a:endParaRPr>
          </a:p>
          <a:p>
            <a:pPr marL="539750" indent="0" algn="just" eaLnBrk="1" hangingPunct="1">
              <a:lnSpc>
                <a:spcPct val="90000"/>
              </a:lnSpc>
              <a:buClr>
                <a:schemeClr val="bg1">
                  <a:lumMod val="50000"/>
                </a:schemeClr>
              </a:buClr>
              <a:buNone/>
              <a:defRPr/>
            </a:pPr>
            <a:r>
              <a:rPr lang="en-GB" sz="2000" dirty="0" err="1">
                <a:solidFill>
                  <a:schemeClr val="tx1"/>
                </a:solidFill>
                <a:latin typeface="+mn-lt"/>
                <a:cs typeface="Arial" charset="0"/>
              </a:rPr>
              <a:t>Tanggal</a:t>
            </a:r>
            <a:r>
              <a:rPr lang="en-GB" sz="2000" dirty="0">
                <a:solidFill>
                  <a:schemeClr val="tx1"/>
                </a:solidFill>
                <a:latin typeface="+mn-lt"/>
                <a:cs typeface="Arial" charset="0"/>
              </a:rPr>
              <a:t> </a:t>
            </a:r>
            <a:r>
              <a:rPr lang="en-GB" sz="2000" dirty="0" err="1">
                <a:solidFill>
                  <a:schemeClr val="tx1"/>
                </a:solidFill>
                <a:latin typeface="+mn-lt"/>
                <a:cs typeface="Arial" charset="0"/>
              </a:rPr>
              <a:t>hari</a:t>
            </a:r>
            <a:r>
              <a:rPr lang="en-GB" sz="2000" dirty="0">
                <a:solidFill>
                  <a:schemeClr val="tx1"/>
                </a:solidFill>
                <a:latin typeface="+mn-lt"/>
                <a:cs typeface="Arial" charset="0"/>
              </a:rPr>
              <a:t> </a:t>
            </a:r>
            <a:r>
              <a:rPr lang="en-GB" sz="2000" dirty="0" err="1">
                <a:solidFill>
                  <a:schemeClr val="tx1"/>
                </a:solidFill>
                <a:latin typeface="+mn-lt"/>
                <a:cs typeface="Arial" charset="0"/>
              </a:rPr>
              <a:t>terakhir</a:t>
            </a:r>
            <a:r>
              <a:rPr lang="en-GB" sz="2000" dirty="0">
                <a:solidFill>
                  <a:schemeClr val="tx1"/>
                </a:solidFill>
                <a:latin typeface="+mn-lt"/>
                <a:cs typeface="Arial" charset="0"/>
              </a:rPr>
              <a:t> </a:t>
            </a:r>
            <a:r>
              <a:rPr lang="en-GB" sz="2000" dirty="0" err="1">
                <a:solidFill>
                  <a:schemeClr val="tx1"/>
                </a:solidFill>
                <a:latin typeface="+mn-lt"/>
                <a:cs typeface="Arial" charset="0"/>
              </a:rPr>
              <a:t>perdagangan</a:t>
            </a:r>
            <a:r>
              <a:rPr lang="en-GB" sz="2000" dirty="0">
                <a:solidFill>
                  <a:schemeClr val="tx1"/>
                </a:solidFill>
                <a:latin typeface="+mn-lt"/>
                <a:cs typeface="Arial" charset="0"/>
              </a:rPr>
              <a:t> </a:t>
            </a:r>
            <a:r>
              <a:rPr lang="en-GB" sz="2000" dirty="0" err="1">
                <a:solidFill>
                  <a:schemeClr val="tx1"/>
                </a:solidFill>
                <a:latin typeface="+mn-lt"/>
                <a:cs typeface="Arial" charset="0"/>
              </a:rPr>
              <a:t>saham</a:t>
            </a:r>
            <a:r>
              <a:rPr lang="en-GB" sz="2000" dirty="0">
                <a:solidFill>
                  <a:schemeClr val="tx1"/>
                </a:solidFill>
                <a:latin typeface="+mn-lt"/>
                <a:cs typeface="Arial" charset="0"/>
              </a:rPr>
              <a:t> </a:t>
            </a:r>
            <a:r>
              <a:rPr lang="en-GB" sz="2000" dirty="0" err="1">
                <a:solidFill>
                  <a:schemeClr val="tx1"/>
                </a:solidFill>
                <a:latin typeface="+mn-lt"/>
                <a:cs typeface="Arial" charset="0"/>
              </a:rPr>
              <a:t>yg</a:t>
            </a:r>
            <a:r>
              <a:rPr lang="en-GB" sz="2000" dirty="0">
                <a:solidFill>
                  <a:schemeClr val="tx1"/>
                </a:solidFill>
                <a:latin typeface="+mn-lt"/>
                <a:cs typeface="Arial" charset="0"/>
              </a:rPr>
              <a:t> </a:t>
            </a:r>
            <a:r>
              <a:rPr lang="en-GB" sz="2000" dirty="0" err="1">
                <a:solidFill>
                  <a:schemeClr val="tx1"/>
                </a:solidFill>
                <a:latin typeface="+mn-lt"/>
                <a:cs typeface="Arial" charset="0"/>
              </a:rPr>
              <a:t>masih</a:t>
            </a:r>
            <a:r>
              <a:rPr lang="en-GB" sz="2000" dirty="0">
                <a:solidFill>
                  <a:schemeClr val="tx1"/>
                </a:solidFill>
                <a:latin typeface="+mn-lt"/>
                <a:cs typeface="Arial" charset="0"/>
              </a:rPr>
              <a:t> </a:t>
            </a:r>
            <a:r>
              <a:rPr lang="en-GB" sz="2000" dirty="0" err="1">
                <a:solidFill>
                  <a:schemeClr val="tx1"/>
                </a:solidFill>
                <a:latin typeface="+mn-lt"/>
                <a:cs typeface="Arial" charset="0"/>
              </a:rPr>
              <a:t>melekat</a:t>
            </a:r>
            <a:r>
              <a:rPr lang="en-GB" sz="2000" dirty="0">
                <a:solidFill>
                  <a:schemeClr val="tx1"/>
                </a:solidFill>
                <a:latin typeface="+mn-lt"/>
                <a:cs typeface="Arial" charset="0"/>
              </a:rPr>
              <a:t> </a:t>
            </a:r>
            <a:r>
              <a:rPr lang="en-GB" sz="2000" dirty="0" err="1">
                <a:solidFill>
                  <a:schemeClr val="tx1"/>
                </a:solidFill>
                <a:latin typeface="+mn-lt"/>
                <a:cs typeface="Arial" charset="0"/>
              </a:rPr>
              <a:t>hak</a:t>
            </a:r>
            <a:r>
              <a:rPr lang="en-GB" sz="2000" dirty="0">
                <a:solidFill>
                  <a:schemeClr val="tx1"/>
                </a:solidFill>
                <a:latin typeface="+mn-lt"/>
                <a:cs typeface="Arial" charset="0"/>
              </a:rPr>
              <a:t> </a:t>
            </a:r>
            <a:r>
              <a:rPr lang="en-GB" sz="2000" dirty="0" err="1">
                <a:solidFill>
                  <a:schemeClr val="tx1"/>
                </a:solidFill>
                <a:latin typeface="+mn-lt"/>
                <a:cs typeface="Arial" charset="0"/>
              </a:rPr>
              <a:t>utk</a:t>
            </a:r>
            <a:r>
              <a:rPr lang="en-GB" sz="2000" dirty="0">
                <a:solidFill>
                  <a:schemeClr val="tx1"/>
                </a:solidFill>
                <a:latin typeface="+mn-lt"/>
                <a:cs typeface="Arial" charset="0"/>
              </a:rPr>
              <a:t> </a:t>
            </a:r>
            <a:r>
              <a:rPr lang="en-GB" sz="2000" dirty="0" err="1">
                <a:solidFill>
                  <a:schemeClr val="tx1"/>
                </a:solidFill>
                <a:latin typeface="+mn-lt"/>
                <a:cs typeface="Arial" charset="0"/>
              </a:rPr>
              <a:t>mendapat</a:t>
            </a:r>
            <a:r>
              <a:rPr lang="en-GB" sz="2000" dirty="0">
                <a:solidFill>
                  <a:schemeClr val="tx1"/>
                </a:solidFill>
                <a:latin typeface="+mn-lt"/>
                <a:cs typeface="Arial" charset="0"/>
              </a:rPr>
              <a:t> </a:t>
            </a:r>
            <a:r>
              <a:rPr lang="en-GB" sz="2000" dirty="0" err="1">
                <a:solidFill>
                  <a:schemeClr val="tx1"/>
                </a:solidFill>
                <a:latin typeface="+mn-lt"/>
                <a:cs typeface="Arial" charset="0"/>
              </a:rPr>
              <a:t>dividen</a:t>
            </a:r>
            <a:endParaRPr lang="en-GB" sz="2000" dirty="0">
              <a:solidFill>
                <a:schemeClr val="tx1"/>
              </a:solidFill>
              <a:latin typeface="+mn-lt"/>
              <a:cs typeface="Times New Roman" pitchFamily="18" charset="0"/>
            </a:endParaRPr>
          </a:p>
          <a:p>
            <a:pPr marL="11113" indent="0" algn="just" eaLnBrk="1" hangingPunct="1">
              <a:lnSpc>
                <a:spcPct val="90000"/>
              </a:lnSpc>
              <a:buClr>
                <a:schemeClr val="bg1">
                  <a:lumMod val="50000"/>
                </a:schemeClr>
              </a:buClr>
              <a:buNone/>
              <a:defRPr/>
            </a:pPr>
            <a:r>
              <a:rPr lang="en-GB" sz="2000" b="1" dirty="0">
                <a:solidFill>
                  <a:schemeClr val="tx1"/>
                </a:solidFill>
                <a:latin typeface="+mn-lt"/>
                <a:cs typeface="Times New Roman" pitchFamily="18" charset="0"/>
              </a:rPr>
              <a:t>  c.   </a:t>
            </a:r>
            <a:r>
              <a:rPr lang="en-GB" sz="2000" b="1" dirty="0" err="1">
                <a:solidFill>
                  <a:schemeClr val="tx1"/>
                </a:solidFill>
                <a:latin typeface="+mn-lt"/>
                <a:cs typeface="Times New Roman" pitchFamily="18" charset="0"/>
              </a:rPr>
              <a:t>Tanggal</a:t>
            </a:r>
            <a:r>
              <a:rPr lang="en-GB" sz="2000" b="1" dirty="0">
                <a:solidFill>
                  <a:schemeClr val="tx1"/>
                </a:solidFill>
                <a:latin typeface="+mn-lt"/>
                <a:cs typeface="Times New Roman" pitchFamily="18" charset="0"/>
              </a:rPr>
              <a:t> Ex-Dividend (Ex-</a:t>
            </a:r>
            <a:r>
              <a:rPr lang="en-GB" sz="2000" b="1" dirty="0" err="1">
                <a:solidFill>
                  <a:schemeClr val="tx1"/>
                </a:solidFill>
                <a:latin typeface="+mn-lt"/>
                <a:cs typeface="Times New Roman" pitchFamily="18" charset="0"/>
              </a:rPr>
              <a:t>Divident</a:t>
            </a:r>
            <a:r>
              <a:rPr lang="en-GB" sz="2000" b="1" dirty="0">
                <a:solidFill>
                  <a:schemeClr val="tx1"/>
                </a:solidFill>
                <a:latin typeface="+mn-lt"/>
                <a:cs typeface="Times New Roman" pitchFamily="18" charset="0"/>
              </a:rPr>
              <a:t> Date)</a:t>
            </a:r>
            <a:endParaRPr lang="id-ID" sz="2000" b="1" dirty="0">
              <a:solidFill>
                <a:schemeClr val="tx1"/>
              </a:solidFill>
              <a:latin typeface="+mn-lt"/>
              <a:cs typeface="Times New Roman" pitchFamily="18" charset="0"/>
            </a:endParaRPr>
          </a:p>
          <a:p>
            <a:pPr marL="996950" indent="-457200" algn="just" eaLnBrk="1" hangingPunct="1">
              <a:lnSpc>
                <a:spcPct val="90000"/>
              </a:lnSpc>
              <a:buClr>
                <a:schemeClr val="bg1">
                  <a:lumMod val="50000"/>
                </a:schemeClr>
              </a:buClr>
              <a:buFont typeface="+mj-lt"/>
              <a:buAutoNum type="arabicPeriod"/>
              <a:defRPr/>
            </a:pPr>
            <a:r>
              <a:rPr lang="en-GB" sz="2000" dirty="0" err="1">
                <a:solidFill>
                  <a:schemeClr val="tx1"/>
                </a:solidFill>
                <a:latin typeface="+mn-lt"/>
                <a:cs typeface="Arial" charset="0"/>
              </a:rPr>
              <a:t>Tanggal</a:t>
            </a:r>
            <a:r>
              <a:rPr lang="en-GB" sz="2000" dirty="0">
                <a:solidFill>
                  <a:schemeClr val="tx1"/>
                </a:solidFill>
                <a:latin typeface="+mn-lt"/>
                <a:cs typeface="Arial" charset="0"/>
              </a:rPr>
              <a:t> </a:t>
            </a:r>
            <a:r>
              <a:rPr lang="en-GB" sz="2000" dirty="0" err="1">
                <a:solidFill>
                  <a:schemeClr val="tx1"/>
                </a:solidFill>
                <a:latin typeface="+mn-lt"/>
                <a:cs typeface="Arial" charset="0"/>
              </a:rPr>
              <a:t>saat</a:t>
            </a:r>
            <a:r>
              <a:rPr lang="en-GB" sz="2000" dirty="0">
                <a:solidFill>
                  <a:schemeClr val="tx1"/>
                </a:solidFill>
                <a:latin typeface="+mn-lt"/>
                <a:cs typeface="Arial" charset="0"/>
              </a:rPr>
              <a:t> </a:t>
            </a:r>
            <a:r>
              <a:rPr lang="en-GB" sz="2000" dirty="0" err="1">
                <a:solidFill>
                  <a:schemeClr val="tx1"/>
                </a:solidFill>
                <a:latin typeface="+mn-lt"/>
                <a:cs typeface="Arial" charset="0"/>
              </a:rPr>
              <a:t>perdagangan</a:t>
            </a:r>
            <a:r>
              <a:rPr lang="en-GB" sz="2000" dirty="0">
                <a:solidFill>
                  <a:schemeClr val="tx1"/>
                </a:solidFill>
                <a:latin typeface="+mn-lt"/>
                <a:cs typeface="Arial" charset="0"/>
              </a:rPr>
              <a:t> </a:t>
            </a:r>
            <a:r>
              <a:rPr lang="en-GB" sz="2000" dirty="0" err="1">
                <a:solidFill>
                  <a:schemeClr val="tx1"/>
                </a:solidFill>
                <a:latin typeface="+mn-lt"/>
                <a:cs typeface="Arial" charset="0"/>
              </a:rPr>
              <a:t>saham</a:t>
            </a:r>
            <a:r>
              <a:rPr lang="en-GB" sz="2000" dirty="0">
                <a:solidFill>
                  <a:schemeClr val="tx1"/>
                </a:solidFill>
                <a:latin typeface="+mn-lt"/>
                <a:cs typeface="Arial" charset="0"/>
              </a:rPr>
              <a:t> </a:t>
            </a:r>
            <a:r>
              <a:rPr lang="en-GB" sz="2000" dirty="0" err="1">
                <a:solidFill>
                  <a:schemeClr val="tx1"/>
                </a:solidFill>
                <a:latin typeface="+mn-lt"/>
                <a:cs typeface="Arial" charset="0"/>
              </a:rPr>
              <a:t>sudah</a:t>
            </a:r>
            <a:r>
              <a:rPr lang="en-GB" sz="2000" dirty="0">
                <a:solidFill>
                  <a:schemeClr val="tx1"/>
                </a:solidFill>
                <a:latin typeface="+mn-lt"/>
                <a:cs typeface="Arial" charset="0"/>
              </a:rPr>
              <a:t> </a:t>
            </a:r>
            <a:r>
              <a:rPr lang="en-GB" sz="2000" dirty="0" err="1">
                <a:solidFill>
                  <a:schemeClr val="tx1"/>
                </a:solidFill>
                <a:latin typeface="+mn-lt"/>
                <a:cs typeface="Arial" charset="0"/>
              </a:rPr>
              <a:t>tidak</a:t>
            </a:r>
            <a:r>
              <a:rPr lang="en-GB" sz="2000" dirty="0">
                <a:solidFill>
                  <a:schemeClr val="tx1"/>
                </a:solidFill>
                <a:latin typeface="+mn-lt"/>
                <a:cs typeface="Arial" charset="0"/>
              </a:rPr>
              <a:t> </a:t>
            </a:r>
            <a:r>
              <a:rPr lang="en-GB" sz="2000" dirty="0" err="1">
                <a:solidFill>
                  <a:schemeClr val="tx1"/>
                </a:solidFill>
                <a:latin typeface="+mn-lt"/>
                <a:cs typeface="Arial" charset="0"/>
              </a:rPr>
              <a:t>lagi</a:t>
            </a:r>
            <a:r>
              <a:rPr lang="en-GB" sz="2000" dirty="0">
                <a:solidFill>
                  <a:schemeClr val="tx1"/>
                </a:solidFill>
                <a:latin typeface="+mn-lt"/>
                <a:cs typeface="Arial" charset="0"/>
              </a:rPr>
              <a:t> </a:t>
            </a:r>
            <a:r>
              <a:rPr lang="en-GB" sz="2000" dirty="0" err="1">
                <a:solidFill>
                  <a:schemeClr val="tx1"/>
                </a:solidFill>
                <a:latin typeface="+mn-lt"/>
                <a:cs typeface="Arial" charset="0"/>
              </a:rPr>
              <a:t>melekat</a:t>
            </a:r>
            <a:r>
              <a:rPr lang="en-GB" sz="2000" dirty="0">
                <a:solidFill>
                  <a:schemeClr val="tx1"/>
                </a:solidFill>
                <a:latin typeface="+mn-lt"/>
                <a:cs typeface="Arial" charset="0"/>
              </a:rPr>
              <a:t> </a:t>
            </a:r>
            <a:r>
              <a:rPr lang="en-GB" sz="2000" dirty="0" err="1">
                <a:solidFill>
                  <a:schemeClr val="tx1"/>
                </a:solidFill>
                <a:latin typeface="+mn-lt"/>
                <a:cs typeface="Arial" charset="0"/>
              </a:rPr>
              <a:t>hak</a:t>
            </a:r>
            <a:r>
              <a:rPr lang="en-GB" sz="2000" dirty="0">
                <a:solidFill>
                  <a:schemeClr val="tx1"/>
                </a:solidFill>
                <a:latin typeface="+mn-lt"/>
                <a:cs typeface="Arial" charset="0"/>
              </a:rPr>
              <a:t> </a:t>
            </a:r>
            <a:r>
              <a:rPr lang="en-GB" sz="2000" dirty="0" err="1">
                <a:solidFill>
                  <a:schemeClr val="tx1"/>
                </a:solidFill>
                <a:latin typeface="+mn-lt"/>
                <a:cs typeface="Arial" charset="0"/>
              </a:rPr>
              <a:t>untuk</a:t>
            </a:r>
            <a:r>
              <a:rPr lang="en-GB" sz="2000" dirty="0">
                <a:solidFill>
                  <a:schemeClr val="tx1"/>
                </a:solidFill>
                <a:latin typeface="+mn-lt"/>
                <a:cs typeface="Arial" charset="0"/>
              </a:rPr>
              <a:t> </a:t>
            </a:r>
            <a:r>
              <a:rPr lang="en-GB" sz="2000" dirty="0" err="1">
                <a:solidFill>
                  <a:schemeClr val="tx1"/>
                </a:solidFill>
                <a:latin typeface="+mn-lt"/>
                <a:cs typeface="Arial" charset="0"/>
              </a:rPr>
              <a:t>memperoleh</a:t>
            </a:r>
            <a:r>
              <a:rPr lang="en-GB" sz="2000" dirty="0">
                <a:solidFill>
                  <a:schemeClr val="tx1"/>
                </a:solidFill>
                <a:latin typeface="+mn-lt"/>
                <a:cs typeface="Arial" charset="0"/>
              </a:rPr>
              <a:t> </a:t>
            </a:r>
            <a:r>
              <a:rPr lang="en-GB" sz="2000" dirty="0" err="1">
                <a:solidFill>
                  <a:schemeClr val="tx1"/>
                </a:solidFill>
                <a:latin typeface="+mn-lt"/>
                <a:cs typeface="Arial" charset="0"/>
              </a:rPr>
              <a:t>dividen</a:t>
            </a:r>
            <a:endParaRPr lang="id-ID" sz="2000" dirty="0">
              <a:solidFill>
                <a:schemeClr val="tx1"/>
              </a:solidFill>
              <a:latin typeface="+mn-lt"/>
              <a:cs typeface="Times New Roman" pitchFamily="18" charset="0"/>
            </a:endParaRPr>
          </a:p>
          <a:p>
            <a:pPr marL="996950" indent="-457200" algn="just" eaLnBrk="1" hangingPunct="1">
              <a:lnSpc>
                <a:spcPct val="90000"/>
              </a:lnSpc>
              <a:buClr>
                <a:schemeClr val="bg1">
                  <a:lumMod val="50000"/>
                </a:schemeClr>
              </a:buClr>
              <a:buFont typeface="+mj-lt"/>
              <a:buAutoNum type="arabicPeriod"/>
              <a:defRPr/>
            </a:pPr>
            <a:r>
              <a:rPr lang="en-GB" sz="2000" dirty="0" err="1">
                <a:solidFill>
                  <a:schemeClr val="tx1"/>
                </a:solidFill>
                <a:latin typeface="+mn-lt"/>
                <a:cs typeface="Arial" charset="0"/>
              </a:rPr>
              <a:t>Pembelian</a:t>
            </a:r>
            <a:r>
              <a:rPr lang="en-GB" sz="2000" dirty="0">
                <a:solidFill>
                  <a:schemeClr val="tx1"/>
                </a:solidFill>
                <a:latin typeface="+mn-lt"/>
                <a:cs typeface="Arial" charset="0"/>
              </a:rPr>
              <a:t> </a:t>
            </a:r>
            <a:r>
              <a:rPr lang="en-GB" sz="2000" dirty="0" err="1">
                <a:solidFill>
                  <a:schemeClr val="tx1"/>
                </a:solidFill>
                <a:latin typeface="+mn-lt"/>
                <a:cs typeface="Arial" charset="0"/>
              </a:rPr>
              <a:t>saham</a:t>
            </a:r>
            <a:r>
              <a:rPr lang="en-GB" sz="2000" dirty="0">
                <a:solidFill>
                  <a:schemeClr val="tx1"/>
                </a:solidFill>
                <a:latin typeface="+mn-lt"/>
                <a:cs typeface="Arial" charset="0"/>
              </a:rPr>
              <a:t> pd </a:t>
            </a:r>
            <a:r>
              <a:rPr lang="en-GB" sz="2000" dirty="0" err="1">
                <a:solidFill>
                  <a:schemeClr val="tx1"/>
                </a:solidFill>
                <a:latin typeface="+mn-lt"/>
                <a:cs typeface="Arial" charset="0"/>
              </a:rPr>
              <a:t>tanggal</a:t>
            </a:r>
            <a:r>
              <a:rPr lang="en-GB" sz="2000" dirty="0">
                <a:solidFill>
                  <a:schemeClr val="tx1"/>
                </a:solidFill>
                <a:latin typeface="+mn-lt"/>
                <a:cs typeface="Arial" charset="0"/>
              </a:rPr>
              <a:t> </a:t>
            </a:r>
            <a:r>
              <a:rPr lang="en-GB" sz="2000" dirty="0" err="1">
                <a:solidFill>
                  <a:schemeClr val="tx1"/>
                </a:solidFill>
                <a:latin typeface="+mn-lt"/>
                <a:cs typeface="Arial" charset="0"/>
              </a:rPr>
              <a:t>tsb</a:t>
            </a:r>
            <a:r>
              <a:rPr lang="en-GB" sz="2000" dirty="0">
                <a:solidFill>
                  <a:schemeClr val="tx1"/>
                </a:solidFill>
                <a:latin typeface="+mn-lt"/>
                <a:cs typeface="Arial" charset="0"/>
              </a:rPr>
              <a:t> </a:t>
            </a:r>
            <a:r>
              <a:rPr lang="en-GB" sz="2000" dirty="0" err="1">
                <a:solidFill>
                  <a:schemeClr val="tx1"/>
                </a:solidFill>
                <a:latin typeface="+mn-lt"/>
                <a:cs typeface="Arial" charset="0"/>
              </a:rPr>
              <a:t>atau</a:t>
            </a:r>
            <a:r>
              <a:rPr lang="en-GB" sz="2000" dirty="0">
                <a:solidFill>
                  <a:schemeClr val="tx1"/>
                </a:solidFill>
                <a:latin typeface="+mn-lt"/>
                <a:cs typeface="Arial" charset="0"/>
              </a:rPr>
              <a:t> </a:t>
            </a:r>
            <a:r>
              <a:rPr lang="en-GB" sz="2000" dirty="0" err="1">
                <a:solidFill>
                  <a:schemeClr val="tx1"/>
                </a:solidFill>
                <a:latin typeface="+mn-lt"/>
                <a:cs typeface="Arial" charset="0"/>
              </a:rPr>
              <a:t>sesudahnya</a:t>
            </a:r>
            <a:r>
              <a:rPr lang="en-GB" sz="2000" dirty="0">
                <a:solidFill>
                  <a:schemeClr val="tx1"/>
                </a:solidFill>
                <a:latin typeface="+mn-lt"/>
                <a:cs typeface="Arial" charset="0"/>
              </a:rPr>
              <a:t> </a:t>
            </a:r>
            <a:r>
              <a:rPr lang="en-GB" sz="2000" dirty="0" err="1">
                <a:solidFill>
                  <a:schemeClr val="tx1"/>
                </a:solidFill>
                <a:latin typeface="+mn-lt"/>
                <a:cs typeface="Arial" charset="0"/>
              </a:rPr>
              <a:t>tidak</a:t>
            </a:r>
            <a:r>
              <a:rPr lang="en-GB" sz="2000" dirty="0">
                <a:solidFill>
                  <a:schemeClr val="tx1"/>
                </a:solidFill>
                <a:latin typeface="+mn-lt"/>
                <a:cs typeface="Arial" charset="0"/>
              </a:rPr>
              <a:t> </a:t>
            </a:r>
            <a:r>
              <a:rPr lang="en-GB" sz="2000" dirty="0" err="1">
                <a:solidFill>
                  <a:schemeClr val="tx1"/>
                </a:solidFill>
                <a:latin typeface="+mn-lt"/>
                <a:cs typeface="Arial" charset="0"/>
              </a:rPr>
              <a:t>berhak</a:t>
            </a:r>
            <a:r>
              <a:rPr lang="en-GB" sz="2000" dirty="0">
                <a:solidFill>
                  <a:schemeClr val="tx1"/>
                </a:solidFill>
                <a:latin typeface="+mn-lt"/>
                <a:cs typeface="Arial" charset="0"/>
              </a:rPr>
              <a:t> </a:t>
            </a:r>
            <a:r>
              <a:rPr lang="en-GB" sz="2000" dirty="0" err="1">
                <a:solidFill>
                  <a:schemeClr val="tx1"/>
                </a:solidFill>
                <a:latin typeface="+mn-lt"/>
                <a:cs typeface="Arial" charset="0"/>
              </a:rPr>
              <a:t>atas</a:t>
            </a:r>
            <a:r>
              <a:rPr lang="en-GB" sz="2000" dirty="0">
                <a:solidFill>
                  <a:schemeClr val="tx1"/>
                </a:solidFill>
                <a:latin typeface="+mn-lt"/>
                <a:cs typeface="Arial" charset="0"/>
              </a:rPr>
              <a:t> </a:t>
            </a:r>
            <a:r>
              <a:rPr lang="en-GB" sz="2000" dirty="0" err="1">
                <a:solidFill>
                  <a:schemeClr val="tx1"/>
                </a:solidFill>
                <a:latin typeface="+mn-lt"/>
                <a:cs typeface="Arial" charset="0"/>
              </a:rPr>
              <a:t>dividen</a:t>
            </a:r>
            <a:endParaRPr lang="en-US" sz="2000" dirty="0">
              <a:solidFill>
                <a:schemeClr val="tx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3796"/>
                                        </p:tgtEl>
                                        <p:attrNameLst>
                                          <p:attrName>style.visibility</p:attrName>
                                        </p:attrNameLst>
                                      </p:cBhvr>
                                      <p:to>
                                        <p:strVal val="visible"/>
                                      </p:to>
                                    </p:set>
                                    <p:anim calcmode="lin" valueType="num">
                                      <p:cBhvr additive="base">
                                        <p:cTn id="7" dur="500" fill="hold"/>
                                        <p:tgtEl>
                                          <p:spTgt spid="33796"/>
                                        </p:tgtEl>
                                        <p:attrNameLst>
                                          <p:attrName>ppt_x</p:attrName>
                                        </p:attrNameLst>
                                      </p:cBhvr>
                                      <p:tavLst>
                                        <p:tav tm="0">
                                          <p:val>
                                            <p:strVal val="0-#ppt_w/2"/>
                                          </p:val>
                                        </p:tav>
                                        <p:tav tm="100000">
                                          <p:val>
                                            <p:strVal val="#ppt_x"/>
                                          </p:val>
                                        </p:tav>
                                      </p:tavLst>
                                    </p:anim>
                                    <p:anim calcmode="lin" valueType="num">
                                      <p:cBhvr additive="base">
                                        <p:cTn id="8" dur="500" fill="hold"/>
                                        <p:tgtEl>
                                          <p:spTgt spid="3379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3797">
                                            <p:txEl>
                                              <p:pRg st="0" end="0"/>
                                            </p:txEl>
                                          </p:spTgt>
                                        </p:tgtEl>
                                        <p:attrNameLst>
                                          <p:attrName>style.visibility</p:attrName>
                                        </p:attrNameLst>
                                      </p:cBhvr>
                                      <p:to>
                                        <p:strVal val="visible"/>
                                      </p:to>
                                    </p:set>
                                    <p:anim calcmode="lin" valueType="num">
                                      <p:cBhvr additive="base">
                                        <p:cTn id="13" dur="500" fill="hold"/>
                                        <p:tgtEl>
                                          <p:spTgt spid="3379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3797">
                                            <p:txEl>
                                              <p:pRg st="1" end="1"/>
                                            </p:txEl>
                                          </p:spTgt>
                                        </p:tgtEl>
                                        <p:attrNameLst>
                                          <p:attrName>style.visibility</p:attrName>
                                        </p:attrNameLst>
                                      </p:cBhvr>
                                      <p:to>
                                        <p:strVal val="visible"/>
                                      </p:to>
                                    </p:set>
                                    <p:anim calcmode="lin" valueType="num">
                                      <p:cBhvr additive="base">
                                        <p:cTn id="19" dur="500" fill="hold"/>
                                        <p:tgtEl>
                                          <p:spTgt spid="3379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3797">
                                            <p:txEl>
                                              <p:pRg st="2" end="2"/>
                                            </p:txEl>
                                          </p:spTgt>
                                        </p:tgtEl>
                                        <p:attrNameLst>
                                          <p:attrName>style.visibility</p:attrName>
                                        </p:attrNameLst>
                                      </p:cBhvr>
                                      <p:to>
                                        <p:strVal val="visible"/>
                                      </p:to>
                                    </p:set>
                                    <p:anim calcmode="lin" valueType="num">
                                      <p:cBhvr additive="base">
                                        <p:cTn id="25" dur="500" fill="hold"/>
                                        <p:tgtEl>
                                          <p:spTgt spid="3379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79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3797">
                                            <p:txEl>
                                              <p:pRg st="3" end="3"/>
                                            </p:txEl>
                                          </p:spTgt>
                                        </p:tgtEl>
                                        <p:attrNameLst>
                                          <p:attrName>style.visibility</p:attrName>
                                        </p:attrNameLst>
                                      </p:cBhvr>
                                      <p:to>
                                        <p:strVal val="visible"/>
                                      </p:to>
                                    </p:set>
                                    <p:anim calcmode="lin" valueType="num">
                                      <p:cBhvr additive="base">
                                        <p:cTn id="31" dur="500" fill="hold"/>
                                        <p:tgtEl>
                                          <p:spTgt spid="3379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379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3797">
                                            <p:txEl>
                                              <p:pRg st="4" end="4"/>
                                            </p:txEl>
                                          </p:spTgt>
                                        </p:tgtEl>
                                        <p:attrNameLst>
                                          <p:attrName>style.visibility</p:attrName>
                                        </p:attrNameLst>
                                      </p:cBhvr>
                                      <p:to>
                                        <p:strVal val="visible"/>
                                      </p:to>
                                    </p:set>
                                    <p:anim calcmode="lin" valueType="num">
                                      <p:cBhvr additive="base">
                                        <p:cTn id="37" dur="500" fill="hold"/>
                                        <p:tgtEl>
                                          <p:spTgt spid="3379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379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33797">
                                            <p:txEl>
                                              <p:pRg st="5" end="5"/>
                                            </p:txEl>
                                          </p:spTgt>
                                        </p:tgtEl>
                                        <p:attrNameLst>
                                          <p:attrName>style.visibility</p:attrName>
                                        </p:attrNameLst>
                                      </p:cBhvr>
                                      <p:to>
                                        <p:strVal val="visible"/>
                                      </p:to>
                                    </p:set>
                                    <p:anim calcmode="lin" valueType="num">
                                      <p:cBhvr additive="base">
                                        <p:cTn id="43" dur="500" fill="hold"/>
                                        <p:tgtEl>
                                          <p:spTgt spid="3379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379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3797">
                                            <p:txEl>
                                              <p:pRg st="6" end="6"/>
                                            </p:txEl>
                                          </p:spTgt>
                                        </p:tgtEl>
                                        <p:attrNameLst>
                                          <p:attrName>style.visibility</p:attrName>
                                        </p:attrNameLst>
                                      </p:cBhvr>
                                      <p:to>
                                        <p:strVal val="visible"/>
                                      </p:to>
                                    </p:set>
                                    <p:anim calcmode="lin" valueType="num">
                                      <p:cBhvr additive="base">
                                        <p:cTn id="49" dur="500" fill="hold"/>
                                        <p:tgtEl>
                                          <p:spTgt spid="3379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379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autoUpdateAnimBg="0"/>
      <p:bldP spid="33797" grpId="0" build="p" bldLvl="5"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9C50F-78E1-08E7-F091-E08126EBA1A7}"/>
              </a:ext>
            </a:extLst>
          </p:cNvPr>
          <p:cNvSpPr>
            <a:spLocks noGrp="1"/>
          </p:cNvSpPr>
          <p:nvPr>
            <p:ph type="title"/>
          </p:nvPr>
        </p:nvSpPr>
        <p:spPr/>
        <p:txBody>
          <a:bodyPr/>
          <a:lstStyle/>
          <a:p>
            <a:endParaRPr lang="en-US"/>
          </a:p>
        </p:txBody>
      </p:sp>
      <p:sp>
        <p:nvSpPr>
          <p:cNvPr id="36867" name="Rectangle 3">
            <a:extLst>
              <a:ext uri="{FF2B5EF4-FFF2-40B4-BE49-F238E27FC236}">
                <a16:creationId xmlns:a16="http://schemas.microsoft.com/office/drawing/2014/main" id="{E0DF8C43-5291-3F41-5285-06B03959E357}"/>
              </a:ext>
            </a:extLst>
          </p:cNvPr>
          <p:cNvSpPr>
            <a:spLocks noGrp="1" noChangeArrowheads="1"/>
          </p:cNvSpPr>
          <p:nvPr>
            <p:ph type="body" idx="1"/>
          </p:nvPr>
        </p:nvSpPr>
        <p:spPr/>
        <p:txBody>
          <a:bodyPr>
            <a:normAutofit/>
          </a:bodyPr>
          <a:lstStyle/>
          <a:p>
            <a:pPr algn="just" eaLnBrk="1" hangingPunct="1">
              <a:buClr>
                <a:schemeClr val="bg1">
                  <a:lumMod val="50000"/>
                </a:schemeClr>
              </a:buClr>
              <a:buFont typeface="Wingdings" pitchFamily="2" charset="2"/>
              <a:buChar char="v"/>
              <a:defRPr/>
            </a:pPr>
            <a:r>
              <a:rPr lang="en-GB" sz="2000" dirty="0" err="1">
                <a:solidFill>
                  <a:schemeClr val="tx1"/>
                </a:solidFill>
                <a:latin typeface="+mn-lt"/>
                <a:cs typeface="Times New Roman" pitchFamily="18" charset="0"/>
              </a:rPr>
              <a:t>Tanggal</a:t>
            </a:r>
            <a:r>
              <a:rPr lang="en-GB" sz="2000" dirty="0">
                <a:solidFill>
                  <a:schemeClr val="tx1"/>
                </a:solidFill>
                <a:latin typeface="+mn-lt"/>
                <a:cs typeface="Times New Roman" pitchFamily="18" charset="0"/>
              </a:rPr>
              <a:t> </a:t>
            </a:r>
            <a:r>
              <a:rPr lang="en-GB" sz="2000" dirty="0" err="1">
                <a:solidFill>
                  <a:schemeClr val="tx1"/>
                </a:solidFill>
                <a:latin typeface="+mn-lt"/>
                <a:cs typeface="Times New Roman" pitchFamily="18" charset="0"/>
              </a:rPr>
              <a:t>Pencatatan</a:t>
            </a:r>
            <a:r>
              <a:rPr lang="en-GB" sz="2000" dirty="0">
                <a:solidFill>
                  <a:schemeClr val="tx1"/>
                </a:solidFill>
                <a:latin typeface="+mn-lt"/>
                <a:cs typeface="Times New Roman" pitchFamily="18" charset="0"/>
              </a:rPr>
              <a:t> </a:t>
            </a:r>
            <a:r>
              <a:rPr lang="en-GB" sz="2000" dirty="0" err="1">
                <a:solidFill>
                  <a:schemeClr val="tx1"/>
                </a:solidFill>
                <a:latin typeface="+mn-lt"/>
                <a:cs typeface="Times New Roman" pitchFamily="18" charset="0"/>
              </a:rPr>
              <a:t>dalam</a:t>
            </a:r>
            <a:r>
              <a:rPr lang="en-GB" sz="2000" dirty="0">
                <a:solidFill>
                  <a:schemeClr val="tx1"/>
                </a:solidFill>
                <a:latin typeface="+mn-lt"/>
                <a:cs typeface="Times New Roman" pitchFamily="18" charset="0"/>
              </a:rPr>
              <a:t> </a:t>
            </a:r>
            <a:r>
              <a:rPr lang="en-GB" sz="2000" dirty="0" err="1">
                <a:solidFill>
                  <a:schemeClr val="tx1"/>
                </a:solidFill>
                <a:latin typeface="+mn-lt"/>
                <a:cs typeface="Times New Roman" pitchFamily="18" charset="0"/>
              </a:rPr>
              <a:t>Daftar</a:t>
            </a:r>
            <a:r>
              <a:rPr lang="en-GB" sz="2000" dirty="0">
                <a:solidFill>
                  <a:schemeClr val="tx1"/>
                </a:solidFill>
                <a:latin typeface="+mn-lt"/>
                <a:cs typeface="Times New Roman" pitchFamily="18" charset="0"/>
              </a:rPr>
              <a:t> </a:t>
            </a:r>
            <a:r>
              <a:rPr lang="en-GB" sz="2000" dirty="0" err="1">
                <a:solidFill>
                  <a:schemeClr val="tx1"/>
                </a:solidFill>
                <a:latin typeface="+mn-lt"/>
                <a:cs typeface="Times New Roman" pitchFamily="18" charset="0"/>
              </a:rPr>
              <a:t>Pemegang</a:t>
            </a:r>
            <a:r>
              <a:rPr lang="en-GB" sz="2000" dirty="0">
                <a:solidFill>
                  <a:schemeClr val="tx1"/>
                </a:solidFill>
                <a:latin typeface="+mn-lt"/>
                <a:cs typeface="Times New Roman" pitchFamily="18" charset="0"/>
              </a:rPr>
              <a:t> </a:t>
            </a:r>
            <a:r>
              <a:rPr lang="en-GB" sz="2000" dirty="0" err="1">
                <a:solidFill>
                  <a:schemeClr val="tx1"/>
                </a:solidFill>
                <a:latin typeface="+mn-lt"/>
                <a:cs typeface="Times New Roman" pitchFamily="18" charset="0"/>
              </a:rPr>
              <a:t>Saham</a:t>
            </a:r>
            <a:r>
              <a:rPr lang="en-GB" sz="2000" dirty="0">
                <a:solidFill>
                  <a:schemeClr val="tx1"/>
                </a:solidFill>
                <a:latin typeface="+mn-lt"/>
                <a:cs typeface="Times New Roman" pitchFamily="18" charset="0"/>
              </a:rPr>
              <a:t> (Date of Record)</a:t>
            </a:r>
            <a:endParaRPr lang="id-ID" sz="2000" dirty="0">
              <a:solidFill>
                <a:schemeClr val="tx1"/>
              </a:solidFill>
              <a:latin typeface="+mn-lt"/>
              <a:cs typeface="Times New Roman" pitchFamily="18" charset="0"/>
            </a:endParaRPr>
          </a:p>
          <a:p>
            <a:pPr algn="just" eaLnBrk="1" hangingPunct="1">
              <a:buClr>
                <a:schemeClr val="bg1">
                  <a:lumMod val="50000"/>
                </a:schemeClr>
              </a:buClr>
              <a:buFont typeface="Wingdings" pitchFamily="2" charset="2"/>
              <a:buNone/>
              <a:defRPr/>
            </a:pPr>
            <a:r>
              <a:rPr lang="id-ID" sz="2000" dirty="0">
                <a:solidFill>
                  <a:schemeClr val="tx1"/>
                </a:solidFill>
                <a:latin typeface="+mn-lt"/>
                <a:cs typeface="Times New Roman" pitchFamily="18" charset="0"/>
              </a:rPr>
              <a:t>	</a:t>
            </a:r>
            <a:r>
              <a:rPr lang="en-GB" sz="2000" dirty="0" err="1">
                <a:solidFill>
                  <a:schemeClr val="tx1"/>
                </a:solidFill>
                <a:latin typeface="+mn-lt"/>
                <a:cs typeface="Arial" charset="0"/>
              </a:rPr>
              <a:t>Tanggal</a:t>
            </a:r>
            <a:r>
              <a:rPr lang="en-GB" sz="2000" dirty="0">
                <a:solidFill>
                  <a:schemeClr val="tx1"/>
                </a:solidFill>
                <a:latin typeface="+mn-lt"/>
                <a:cs typeface="Arial" charset="0"/>
              </a:rPr>
              <a:t> </a:t>
            </a:r>
            <a:r>
              <a:rPr lang="en-GB" sz="2000" dirty="0" err="1">
                <a:solidFill>
                  <a:schemeClr val="tx1"/>
                </a:solidFill>
                <a:latin typeface="+mn-lt"/>
                <a:cs typeface="Arial" charset="0"/>
              </a:rPr>
              <a:t>saat</a:t>
            </a:r>
            <a:r>
              <a:rPr lang="en-GB" sz="2000" dirty="0">
                <a:solidFill>
                  <a:schemeClr val="tx1"/>
                </a:solidFill>
                <a:latin typeface="+mn-lt"/>
                <a:cs typeface="Arial" charset="0"/>
              </a:rPr>
              <a:t> investor </a:t>
            </a:r>
            <a:r>
              <a:rPr lang="en-GB" sz="2000" dirty="0" err="1">
                <a:solidFill>
                  <a:schemeClr val="tx1"/>
                </a:solidFill>
                <a:latin typeface="+mn-lt"/>
                <a:cs typeface="Arial" charset="0"/>
              </a:rPr>
              <a:t>harus</a:t>
            </a:r>
            <a:r>
              <a:rPr lang="en-GB" sz="2000" dirty="0">
                <a:solidFill>
                  <a:schemeClr val="tx1"/>
                </a:solidFill>
                <a:latin typeface="+mn-lt"/>
                <a:cs typeface="Arial" charset="0"/>
              </a:rPr>
              <a:t> </a:t>
            </a:r>
            <a:r>
              <a:rPr lang="en-GB" sz="2000" dirty="0" err="1">
                <a:solidFill>
                  <a:schemeClr val="tx1"/>
                </a:solidFill>
                <a:latin typeface="+mn-lt"/>
                <a:cs typeface="Arial" charset="0"/>
              </a:rPr>
              <a:t>terdaftar</a:t>
            </a:r>
            <a:r>
              <a:rPr lang="en-GB" sz="2000" dirty="0">
                <a:solidFill>
                  <a:schemeClr val="tx1"/>
                </a:solidFill>
                <a:latin typeface="+mn-lt"/>
                <a:cs typeface="Arial" charset="0"/>
              </a:rPr>
              <a:t> </a:t>
            </a:r>
            <a:r>
              <a:rPr lang="en-GB" sz="2000" dirty="0" err="1">
                <a:solidFill>
                  <a:schemeClr val="tx1"/>
                </a:solidFill>
                <a:latin typeface="+mn-lt"/>
                <a:cs typeface="Arial" charset="0"/>
              </a:rPr>
              <a:t>sebagai</a:t>
            </a:r>
            <a:r>
              <a:rPr lang="en-GB" sz="2000" dirty="0">
                <a:solidFill>
                  <a:schemeClr val="tx1"/>
                </a:solidFill>
                <a:latin typeface="+mn-lt"/>
                <a:cs typeface="Arial" charset="0"/>
              </a:rPr>
              <a:t> </a:t>
            </a:r>
            <a:r>
              <a:rPr lang="en-GB" sz="2000" dirty="0" err="1">
                <a:solidFill>
                  <a:schemeClr val="tx1"/>
                </a:solidFill>
                <a:latin typeface="+mn-lt"/>
                <a:cs typeface="Arial" charset="0"/>
              </a:rPr>
              <a:t>pemegang</a:t>
            </a:r>
            <a:r>
              <a:rPr lang="en-GB" sz="2000" dirty="0">
                <a:solidFill>
                  <a:schemeClr val="tx1"/>
                </a:solidFill>
                <a:latin typeface="+mn-lt"/>
                <a:cs typeface="Arial" charset="0"/>
              </a:rPr>
              <a:t> </a:t>
            </a:r>
            <a:r>
              <a:rPr lang="en-GB" sz="2000" dirty="0" err="1">
                <a:solidFill>
                  <a:schemeClr val="tx1"/>
                </a:solidFill>
                <a:latin typeface="+mn-lt"/>
                <a:cs typeface="Arial" charset="0"/>
              </a:rPr>
              <a:t>saham</a:t>
            </a:r>
            <a:r>
              <a:rPr lang="en-GB" sz="2000" dirty="0">
                <a:solidFill>
                  <a:schemeClr val="tx1"/>
                </a:solidFill>
                <a:latin typeface="+mn-lt"/>
                <a:cs typeface="Arial" charset="0"/>
              </a:rPr>
              <a:t> </a:t>
            </a:r>
            <a:r>
              <a:rPr lang="en-GB" sz="2000" dirty="0" err="1">
                <a:solidFill>
                  <a:schemeClr val="tx1"/>
                </a:solidFill>
                <a:latin typeface="+mn-lt"/>
                <a:cs typeface="Arial" charset="0"/>
              </a:rPr>
              <a:t>perusahaan</a:t>
            </a:r>
            <a:r>
              <a:rPr lang="en-GB" sz="2000" dirty="0">
                <a:solidFill>
                  <a:schemeClr val="tx1"/>
                </a:solidFill>
                <a:latin typeface="+mn-lt"/>
                <a:cs typeface="Arial" charset="0"/>
              </a:rPr>
              <a:t> </a:t>
            </a:r>
            <a:r>
              <a:rPr lang="en-GB" sz="2000" dirty="0" err="1">
                <a:solidFill>
                  <a:schemeClr val="tx1"/>
                </a:solidFill>
                <a:latin typeface="+mn-lt"/>
                <a:cs typeface="Arial" charset="0"/>
              </a:rPr>
              <a:t>shg</a:t>
            </a:r>
            <a:r>
              <a:rPr lang="en-GB" sz="2000" dirty="0">
                <a:solidFill>
                  <a:schemeClr val="tx1"/>
                </a:solidFill>
                <a:latin typeface="+mn-lt"/>
                <a:cs typeface="Arial" charset="0"/>
              </a:rPr>
              <a:t> </a:t>
            </a:r>
            <a:r>
              <a:rPr lang="en-GB" sz="2000" dirty="0" err="1">
                <a:solidFill>
                  <a:schemeClr val="tx1"/>
                </a:solidFill>
                <a:latin typeface="+mn-lt"/>
                <a:cs typeface="Arial" charset="0"/>
              </a:rPr>
              <a:t>berhak</a:t>
            </a:r>
            <a:r>
              <a:rPr lang="en-GB" sz="2000" dirty="0">
                <a:solidFill>
                  <a:schemeClr val="tx1"/>
                </a:solidFill>
                <a:latin typeface="+mn-lt"/>
                <a:cs typeface="Arial" charset="0"/>
              </a:rPr>
              <a:t> </a:t>
            </a:r>
            <a:r>
              <a:rPr lang="en-GB" sz="2000" dirty="0" err="1">
                <a:solidFill>
                  <a:schemeClr val="tx1"/>
                </a:solidFill>
                <a:latin typeface="+mn-lt"/>
                <a:cs typeface="Arial" charset="0"/>
              </a:rPr>
              <a:t>atas</a:t>
            </a:r>
            <a:r>
              <a:rPr lang="en-GB" sz="2000" dirty="0">
                <a:solidFill>
                  <a:schemeClr val="tx1"/>
                </a:solidFill>
                <a:latin typeface="+mn-lt"/>
                <a:cs typeface="Arial" charset="0"/>
              </a:rPr>
              <a:t> </a:t>
            </a:r>
            <a:r>
              <a:rPr lang="en-GB" sz="2000" dirty="0" err="1">
                <a:solidFill>
                  <a:schemeClr val="tx1"/>
                </a:solidFill>
                <a:latin typeface="+mn-lt"/>
                <a:cs typeface="Arial" charset="0"/>
              </a:rPr>
              <a:t>dividen</a:t>
            </a:r>
            <a:endParaRPr lang="id-ID" sz="2000" dirty="0">
              <a:solidFill>
                <a:schemeClr val="tx1"/>
              </a:solidFill>
              <a:latin typeface="+mn-lt"/>
              <a:cs typeface="Times New Roman" pitchFamily="18" charset="0"/>
            </a:endParaRPr>
          </a:p>
          <a:p>
            <a:pPr algn="just" eaLnBrk="1" hangingPunct="1">
              <a:buClr>
                <a:schemeClr val="bg1">
                  <a:lumMod val="50000"/>
                </a:schemeClr>
              </a:buClr>
              <a:buFont typeface="Wingdings" pitchFamily="2" charset="2"/>
              <a:buNone/>
              <a:defRPr/>
            </a:pPr>
            <a:r>
              <a:rPr lang="id-ID" sz="2000" dirty="0">
                <a:solidFill>
                  <a:schemeClr val="tx1"/>
                </a:solidFill>
                <a:latin typeface="+mn-lt"/>
                <a:cs typeface="Times New Roman" pitchFamily="18" charset="0"/>
              </a:rPr>
              <a:t>	</a:t>
            </a:r>
            <a:r>
              <a:rPr lang="en-GB" sz="2000" dirty="0" err="1">
                <a:solidFill>
                  <a:schemeClr val="tx1"/>
                </a:solidFill>
                <a:latin typeface="+mn-lt"/>
                <a:cs typeface="Arial" charset="0"/>
              </a:rPr>
              <a:t>Pendaftaran</a:t>
            </a:r>
            <a:r>
              <a:rPr lang="en-GB" sz="2000" dirty="0">
                <a:solidFill>
                  <a:schemeClr val="tx1"/>
                </a:solidFill>
                <a:latin typeface="+mn-lt"/>
                <a:cs typeface="Arial" charset="0"/>
              </a:rPr>
              <a:t> </a:t>
            </a:r>
            <a:r>
              <a:rPr lang="en-GB" sz="2000" dirty="0" err="1">
                <a:solidFill>
                  <a:schemeClr val="tx1"/>
                </a:solidFill>
                <a:latin typeface="+mn-lt"/>
                <a:cs typeface="Arial" charset="0"/>
              </a:rPr>
              <a:t>sesudah</a:t>
            </a:r>
            <a:r>
              <a:rPr lang="en-GB" sz="2000" dirty="0">
                <a:solidFill>
                  <a:schemeClr val="tx1"/>
                </a:solidFill>
                <a:latin typeface="+mn-lt"/>
                <a:cs typeface="Arial" charset="0"/>
              </a:rPr>
              <a:t> </a:t>
            </a:r>
            <a:r>
              <a:rPr lang="en-GB" sz="2000" dirty="0" err="1">
                <a:solidFill>
                  <a:schemeClr val="tx1"/>
                </a:solidFill>
                <a:latin typeface="+mn-lt"/>
                <a:cs typeface="Arial" charset="0"/>
              </a:rPr>
              <a:t>tanggal</a:t>
            </a:r>
            <a:r>
              <a:rPr lang="en-GB" sz="2000" dirty="0">
                <a:solidFill>
                  <a:schemeClr val="tx1"/>
                </a:solidFill>
                <a:latin typeface="+mn-lt"/>
                <a:cs typeface="Arial" charset="0"/>
              </a:rPr>
              <a:t> </a:t>
            </a:r>
            <a:r>
              <a:rPr lang="en-GB" sz="2000" dirty="0" err="1">
                <a:solidFill>
                  <a:schemeClr val="tx1"/>
                </a:solidFill>
                <a:latin typeface="+mn-lt"/>
                <a:cs typeface="Arial" charset="0"/>
              </a:rPr>
              <a:t>tersebut</a:t>
            </a:r>
            <a:r>
              <a:rPr lang="en-GB" sz="2000" dirty="0">
                <a:solidFill>
                  <a:schemeClr val="tx1"/>
                </a:solidFill>
                <a:latin typeface="+mn-lt"/>
                <a:cs typeface="Arial" charset="0"/>
              </a:rPr>
              <a:t> </a:t>
            </a:r>
            <a:r>
              <a:rPr lang="en-GB" sz="2000" dirty="0" err="1">
                <a:solidFill>
                  <a:schemeClr val="tx1"/>
                </a:solidFill>
                <a:latin typeface="+mn-lt"/>
                <a:cs typeface="Arial" charset="0"/>
              </a:rPr>
              <a:t>tdk</a:t>
            </a:r>
            <a:r>
              <a:rPr lang="en-GB" sz="2000" dirty="0">
                <a:solidFill>
                  <a:schemeClr val="tx1"/>
                </a:solidFill>
                <a:latin typeface="+mn-lt"/>
                <a:cs typeface="Arial" charset="0"/>
              </a:rPr>
              <a:t> </a:t>
            </a:r>
            <a:r>
              <a:rPr lang="en-GB" sz="2000" dirty="0" err="1">
                <a:solidFill>
                  <a:schemeClr val="tx1"/>
                </a:solidFill>
                <a:latin typeface="+mn-lt"/>
                <a:cs typeface="Arial" charset="0"/>
              </a:rPr>
              <a:t>berhak</a:t>
            </a:r>
            <a:r>
              <a:rPr lang="en-GB" sz="2000" dirty="0">
                <a:solidFill>
                  <a:schemeClr val="tx1"/>
                </a:solidFill>
                <a:latin typeface="+mn-lt"/>
                <a:cs typeface="Arial" charset="0"/>
              </a:rPr>
              <a:t> </a:t>
            </a:r>
            <a:r>
              <a:rPr lang="en-GB" sz="2000" dirty="0" err="1">
                <a:solidFill>
                  <a:schemeClr val="tx1"/>
                </a:solidFill>
                <a:latin typeface="+mn-lt"/>
                <a:cs typeface="Arial" charset="0"/>
              </a:rPr>
              <a:t>atas</a:t>
            </a:r>
            <a:r>
              <a:rPr lang="en-GB" sz="2000" dirty="0">
                <a:solidFill>
                  <a:schemeClr val="tx1"/>
                </a:solidFill>
                <a:latin typeface="+mn-lt"/>
                <a:cs typeface="Arial" charset="0"/>
              </a:rPr>
              <a:t> </a:t>
            </a:r>
            <a:r>
              <a:rPr lang="en-GB" sz="2000" dirty="0" err="1">
                <a:solidFill>
                  <a:schemeClr val="tx1"/>
                </a:solidFill>
                <a:latin typeface="+mn-lt"/>
                <a:cs typeface="Arial" charset="0"/>
              </a:rPr>
              <a:t>dividen</a:t>
            </a:r>
            <a:endParaRPr lang="en-GB" sz="2000" dirty="0">
              <a:solidFill>
                <a:schemeClr val="tx1"/>
              </a:solidFill>
              <a:latin typeface="+mn-lt"/>
              <a:cs typeface="Times New Roman" pitchFamily="18" charset="0"/>
            </a:endParaRPr>
          </a:p>
          <a:p>
            <a:pPr lvl="2" algn="just" eaLnBrk="1" hangingPunct="1">
              <a:buClr>
                <a:schemeClr val="bg1">
                  <a:lumMod val="50000"/>
                </a:schemeClr>
              </a:buClr>
              <a:buFont typeface="Wingdings" pitchFamily="2" charset="2"/>
              <a:buChar char="v"/>
              <a:defRPr/>
            </a:pPr>
            <a:endParaRPr lang="en-GB" sz="2000" dirty="0">
              <a:solidFill>
                <a:schemeClr val="tx1"/>
              </a:solidFill>
              <a:latin typeface="+mn-lt"/>
              <a:cs typeface="Times New Roman" pitchFamily="18" charset="0"/>
            </a:endParaRPr>
          </a:p>
          <a:p>
            <a:pPr algn="just" eaLnBrk="1" hangingPunct="1">
              <a:buClr>
                <a:schemeClr val="bg1">
                  <a:lumMod val="50000"/>
                </a:schemeClr>
              </a:buClr>
              <a:buFont typeface="Wingdings" pitchFamily="2" charset="2"/>
              <a:buChar char="v"/>
              <a:defRPr/>
            </a:pPr>
            <a:r>
              <a:rPr lang="en-GB" sz="2000" dirty="0" err="1">
                <a:solidFill>
                  <a:schemeClr val="tx1"/>
                </a:solidFill>
                <a:latin typeface="+mn-lt"/>
                <a:cs typeface="Times New Roman" pitchFamily="18" charset="0"/>
              </a:rPr>
              <a:t>Tanggal</a:t>
            </a:r>
            <a:r>
              <a:rPr lang="en-GB" sz="2000" dirty="0">
                <a:solidFill>
                  <a:schemeClr val="tx1"/>
                </a:solidFill>
                <a:latin typeface="+mn-lt"/>
                <a:cs typeface="Times New Roman" pitchFamily="18" charset="0"/>
              </a:rPr>
              <a:t> </a:t>
            </a:r>
            <a:r>
              <a:rPr lang="en-GB" sz="2000" dirty="0" err="1">
                <a:solidFill>
                  <a:schemeClr val="tx1"/>
                </a:solidFill>
                <a:latin typeface="+mn-lt"/>
                <a:cs typeface="Times New Roman" pitchFamily="18" charset="0"/>
              </a:rPr>
              <a:t>Pembayaran</a:t>
            </a:r>
            <a:r>
              <a:rPr lang="en-GB" sz="2000" dirty="0">
                <a:solidFill>
                  <a:schemeClr val="tx1"/>
                </a:solidFill>
                <a:latin typeface="+mn-lt"/>
                <a:cs typeface="Times New Roman" pitchFamily="18" charset="0"/>
              </a:rPr>
              <a:t> (Date of Payment)</a:t>
            </a:r>
            <a:endParaRPr lang="id-ID" sz="2000" dirty="0">
              <a:solidFill>
                <a:schemeClr val="tx1"/>
              </a:solidFill>
              <a:latin typeface="+mn-lt"/>
              <a:cs typeface="Times New Roman" pitchFamily="18" charset="0"/>
            </a:endParaRPr>
          </a:p>
          <a:p>
            <a:pPr algn="just" eaLnBrk="1" hangingPunct="1">
              <a:buClr>
                <a:schemeClr val="bg1">
                  <a:lumMod val="50000"/>
                </a:schemeClr>
              </a:buClr>
              <a:buFont typeface="Wingdings" pitchFamily="2" charset="2"/>
              <a:buNone/>
              <a:defRPr/>
            </a:pPr>
            <a:r>
              <a:rPr lang="id-ID" sz="2000" dirty="0">
                <a:solidFill>
                  <a:schemeClr val="tx1"/>
                </a:solidFill>
                <a:latin typeface="+mn-lt"/>
                <a:cs typeface="Times New Roman" pitchFamily="18" charset="0"/>
              </a:rPr>
              <a:t>	</a:t>
            </a:r>
            <a:r>
              <a:rPr lang="en-GB" sz="2000" dirty="0" err="1">
                <a:solidFill>
                  <a:schemeClr val="tx1"/>
                </a:solidFill>
                <a:latin typeface="+mn-lt"/>
                <a:cs typeface="Arial" charset="0"/>
              </a:rPr>
              <a:t>Tanggal</a:t>
            </a:r>
            <a:r>
              <a:rPr lang="en-GB" sz="2000" dirty="0">
                <a:solidFill>
                  <a:schemeClr val="tx1"/>
                </a:solidFill>
                <a:latin typeface="+mn-lt"/>
                <a:cs typeface="Arial" charset="0"/>
              </a:rPr>
              <a:t> </a:t>
            </a:r>
            <a:r>
              <a:rPr lang="en-GB" sz="2000" dirty="0" err="1">
                <a:solidFill>
                  <a:schemeClr val="tx1"/>
                </a:solidFill>
                <a:latin typeface="+mn-lt"/>
                <a:cs typeface="Arial" charset="0"/>
              </a:rPr>
              <a:t>pengambilan</a:t>
            </a:r>
            <a:r>
              <a:rPr lang="en-GB" sz="2000" dirty="0">
                <a:solidFill>
                  <a:schemeClr val="tx1"/>
                </a:solidFill>
                <a:latin typeface="+mn-lt"/>
                <a:cs typeface="Arial" charset="0"/>
              </a:rPr>
              <a:t> </a:t>
            </a:r>
            <a:r>
              <a:rPr lang="en-GB" sz="2000" dirty="0" err="1">
                <a:solidFill>
                  <a:schemeClr val="tx1"/>
                </a:solidFill>
                <a:latin typeface="+mn-lt"/>
                <a:cs typeface="Arial" charset="0"/>
              </a:rPr>
              <a:t>dividen</a:t>
            </a:r>
            <a:endParaRPr lang="en-US" sz="2000" dirty="0">
              <a:solidFill>
                <a:schemeClr val="tx1"/>
              </a:solidFill>
              <a:latin typeface="+mn-lt"/>
            </a:endParaRPr>
          </a:p>
          <a:p>
            <a:pPr algn="just" eaLnBrk="1" hangingPunct="1">
              <a:defRPr/>
            </a:pPr>
            <a:endParaRPr lang="en-US" sz="2000" dirty="0">
              <a:solidFill>
                <a:schemeClr val="tx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6867">
                                            <p:txEl>
                                              <p:pRg st="4" end="4"/>
                                            </p:txEl>
                                          </p:spTgt>
                                        </p:tgtEl>
                                        <p:attrNameLst>
                                          <p:attrName>style.visibility</p:attrName>
                                        </p:attrNameLst>
                                      </p:cBhvr>
                                      <p:to>
                                        <p:strVal val="visible"/>
                                      </p:to>
                                    </p:set>
                                    <p:anim calcmode="lin" valueType="num">
                                      <p:cBhvr additive="base">
                                        <p:cTn id="25"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6867">
                                            <p:txEl>
                                              <p:pRg st="5" end="5"/>
                                            </p:txEl>
                                          </p:spTgt>
                                        </p:tgtEl>
                                        <p:attrNameLst>
                                          <p:attrName>style.visibility</p:attrName>
                                        </p:attrNameLst>
                                      </p:cBhvr>
                                      <p:to>
                                        <p:strVal val="visible"/>
                                      </p:to>
                                    </p:set>
                                    <p:anim calcmode="lin" valueType="num">
                                      <p:cBhvr additive="base">
                                        <p:cTn id="31" dur="500" fill="hold"/>
                                        <p:tgtEl>
                                          <p:spTgt spid="3686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6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611B2190-BE01-9F43-1619-709124187D39}"/>
              </a:ext>
            </a:extLst>
          </p:cNvPr>
          <p:cNvSpPr>
            <a:spLocks noGrp="1" noChangeArrowheads="1"/>
          </p:cNvSpPr>
          <p:nvPr>
            <p:ph type="title"/>
          </p:nvPr>
        </p:nvSpPr>
        <p:spPr/>
        <p:txBody>
          <a:bodyPr/>
          <a:lstStyle/>
          <a:p>
            <a:pPr eaLnBrk="1" hangingPunct="1">
              <a:defRPr/>
            </a:pPr>
            <a:r>
              <a:rPr lang="id-ID" dirty="0">
                <a:solidFill>
                  <a:schemeClr val="tx1"/>
                </a:solidFill>
                <a:latin typeface="+mn-lt"/>
              </a:rPr>
              <a:t>Pengertian</a:t>
            </a:r>
            <a:endParaRPr lang="en-US" dirty="0">
              <a:solidFill>
                <a:schemeClr val="tx1"/>
              </a:solidFill>
              <a:latin typeface="+mn-lt"/>
            </a:endParaRPr>
          </a:p>
        </p:txBody>
      </p:sp>
      <p:sp>
        <p:nvSpPr>
          <p:cNvPr id="68611" name="Rectangle 3">
            <a:extLst>
              <a:ext uri="{FF2B5EF4-FFF2-40B4-BE49-F238E27FC236}">
                <a16:creationId xmlns:a16="http://schemas.microsoft.com/office/drawing/2014/main" id="{18ED3E76-68D6-9D84-935B-E387503C395D}"/>
              </a:ext>
            </a:extLst>
          </p:cNvPr>
          <p:cNvSpPr>
            <a:spLocks noGrp="1" noChangeArrowheads="1"/>
          </p:cNvSpPr>
          <p:nvPr>
            <p:ph type="body" idx="1"/>
          </p:nvPr>
        </p:nvSpPr>
        <p:spPr/>
        <p:txBody>
          <a:bodyPr>
            <a:normAutofit/>
          </a:bodyPr>
          <a:lstStyle/>
          <a:p>
            <a:pPr algn="just" eaLnBrk="1" hangingPunct="1">
              <a:lnSpc>
                <a:spcPct val="90000"/>
              </a:lnSpc>
              <a:buClr>
                <a:schemeClr val="folHlink"/>
              </a:buClr>
              <a:buFont typeface="Wingdings" pitchFamily="2" charset="2"/>
              <a:buNone/>
              <a:defRPr/>
            </a:pPr>
            <a:r>
              <a:rPr lang="id-ID" sz="2000" dirty="0">
                <a:solidFill>
                  <a:schemeClr val="tx1"/>
                </a:solidFill>
                <a:latin typeface="+mn-lt"/>
              </a:rPr>
              <a:t>Agus Sartono menyatakan bahwa : “Kebijakan dividen adalah keputusan apakah laba yang diperoleh perusahaan akan dibagikan kepada pemegang saham sebagai dividen atau akan ditahan dalam bentuk laba ditahan guna pembiayaan investasi di masa datang”</a:t>
            </a:r>
          </a:p>
          <a:p>
            <a:pPr algn="just" eaLnBrk="1" hangingPunct="1">
              <a:lnSpc>
                <a:spcPct val="90000"/>
              </a:lnSpc>
              <a:buClr>
                <a:schemeClr val="folHlink"/>
              </a:buClr>
              <a:buFont typeface="Wingdings" pitchFamily="2" charset="2"/>
              <a:buNone/>
              <a:defRPr/>
            </a:pPr>
            <a:r>
              <a:rPr lang="id-ID" sz="2000" dirty="0">
                <a:solidFill>
                  <a:schemeClr val="tx1"/>
                </a:solidFill>
                <a:latin typeface="+mn-lt"/>
              </a:rPr>
              <a:t>Suad Husnan dan Enny Pudjiastuti menyatakan bahwa : “Kebijakan dividen adalah kebijakan yang menyangkut tentang masalah penggunaan laba yang menjadi hak para pemegang saham, pada dasarnya laba tersebut bisa dibagi sebagai dividen atau ditahan untuk diinvestasikan kembali”</a:t>
            </a:r>
            <a:endParaRPr lang="en-US" sz="2000" dirty="0">
              <a:solidFill>
                <a:schemeClr val="tx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0-#ppt_w/2"/>
                                          </p:val>
                                        </p:tav>
                                        <p:tav tm="100000">
                                          <p:val>
                                            <p:strVal val="#ppt_x"/>
                                          </p:val>
                                        </p:tav>
                                      </p:tavLst>
                                    </p:anim>
                                    <p:anim calcmode="lin" valueType="num">
                                      <p:cBhvr additive="base">
                                        <p:cTn id="8" dur="500" fill="hold"/>
                                        <p:tgtEl>
                                          <p:spTgt spid="686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8611">
                                            <p:txEl>
                                              <p:pRg st="0" end="0"/>
                                            </p:txEl>
                                          </p:spTgt>
                                        </p:tgtEl>
                                        <p:attrNameLst>
                                          <p:attrName>style.visibility</p:attrName>
                                        </p:attrNameLst>
                                      </p:cBhvr>
                                      <p:to>
                                        <p:strVal val="visible"/>
                                      </p:to>
                                    </p:set>
                                    <p:anim calcmode="lin" valueType="num">
                                      <p:cBhvr additive="base">
                                        <p:cTn id="13" dur="500" fill="hold"/>
                                        <p:tgtEl>
                                          <p:spTgt spid="686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86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68611">
                                            <p:txEl>
                                              <p:pRg st="1" end="1"/>
                                            </p:txEl>
                                          </p:spTgt>
                                        </p:tgtEl>
                                        <p:attrNameLst>
                                          <p:attrName>style.visibility</p:attrName>
                                        </p:attrNameLst>
                                      </p:cBhvr>
                                      <p:to>
                                        <p:strVal val="visible"/>
                                      </p:to>
                                    </p:set>
                                    <p:anim calcmode="lin" valueType="num">
                                      <p:cBhvr additive="base">
                                        <p:cTn id="19" dur="500" fill="hold"/>
                                        <p:tgtEl>
                                          <p:spTgt spid="6861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86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P spid="6861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C6A532D-9221-BA51-4446-5A0D515F544E}"/>
              </a:ext>
            </a:extLst>
          </p:cNvPr>
          <p:cNvSpPr>
            <a:spLocks noGrp="1" noChangeArrowheads="1"/>
          </p:cNvSpPr>
          <p:nvPr>
            <p:ph type="title"/>
          </p:nvPr>
        </p:nvSpPr>
        <p:spPr/>
        <p:txBody>
          <a:bodyPr>
            <a:normAutofit/>
          </a:bodyPr>
          <a:lstStyle/>
          <a:p>
            <a:pPr eaLnBrk="1" hangingPunct="1">
              <a:defRPr/>
            </a:pPr>
            <a:r>
              <a:rPr lang="en-US" sz="3200" b="1" dirty="0" err="1">
                <a:solidFill>
                  <a:schemeClr val="tx1"/>
                </a:solidFill>
                <a:latin typeface="+mn-lt"/>
                <a:cs typeface="Angsana New" pitchFamily="18" charset="-34"/>
              </a:rPr>
              <a:t>Jadwal</a:t>
            </a:r>
            <a:r>
              <a:rPr lang="en-US" sz="3200" b="1" dirty="0">
                <a:solidFill>
                  <a:schemeClr val="tx1"/>
                </a:solidFill>
                <a:latin typeface="+mn-lt"/>
                <a:cs typeface="Angsana New" pitchFamily="18" charset="-34"/>
              </a:rPr>
              <a:t> </a:t>
            </a:r>
            <a:r>
              <a:rPr lang="en-US" sz="3200" b="1" dirty="0" err="1">
                <a:solidFill>
                  <a:schemeClr val="tx1"/>
                </a:solidFill>
                <a:latin typeface="+mn-lt"/>
                <a:cs typeface="Angsana New" pitchFamily="18" charset="-34"/>
              </a:rPr>
              <a:t>Pembayaran</a:t>
            </a:r>
            <a:r>
              <a:rPr lang="en-US" sz="3200" b="1" dirty="0">
                <a:solidFill>
                  <a:schemeClr val="tx1"/>
                </a:solidFill>
                <a:latin typeface="+mn-lt"/>
                <a:cs typeface="Angsana New" pitchFamily="18" charset="-34"/>
              </a:rPr>
              <a:t> </a:t>
            </a:r>
            <a:r>
              <a:rPr lang="en-US" sz="3200" b="1" dirty="0" err="1">
                <a:solidFill>
                  <a:schemeClr val="tx1"/>
                </a:solidFill>
                <a:latin typeface="+mn-lt"/>
                <a:cs typeface="Angsana New" pitchFamily="18" charset="-34"/>
              </a:rPr>
              <a:t>Dividen</a:t>
            </a:r>
            <a:endParaRPr lang="en-US" sz="3200" b="1" dirty="0">
              <a:solidFill>
                <a:schemeClr val="tx1"/>
              </a:solidFill>
              <a:latin typeface="+mn-lt"/>
              <a:cs typeface="Angsana New" pitchFamily="18" charset="-34"/>
            </a:endParaRPr>
          </a:p>
        </p:txBody>
      </p:sp>
      <p:sp>
        <p:nvSpPr>
          <p:cNvPr id="32771" name="Rectangle 3">
            <a:extLst>
              <a:ext uri="{FF2B5EF4-FFF2-40B4-BE49-F238E27FC236}">
                <a16:creationId xmlns:a16="http://schemas.microsoft.com/office/drawing/2014/main" id="{ABEF8F82-BCE2-EB80-A0E5-E8C851D0D5FA}"/>
              </a:ext>
            </a:extLst>
          </p:cNvPr>
          <p:cNvSpPr>
            <a:spLocks noGrp="1" noChangeArrowheads="1"/>
          </p:cNvSpPr>
          <p:nvPr>
            <p:ph type="body" idx="1"/>
          </p:nvPr>
        </p:nvSpPr>
        <p:spPr/>
        <p:txBody>
          <a:bodyPr/>
          <a:lstStyle/>
          <a:p>
            <a:pPr marL="609600" indent="-609600" algn="just" eaLnBrk="1" hangingPunct="1">
              <a:buClr>
                <a:schemeClr val="tx1"/>
              </a:buClr>
              <a:buFont typeface="Wingdings" pitchFamily="2" charset="2"/>
              <a:buAutoNum type="arabicPeriod"/>
              <a:defRPr/>
            </a:pPr>
            <a:r>
              <a:rPr lang="en-US" sz="2000" b="1" dirty="0" err="1">
                <a:solidFill>
                  <a:srgbClr val="002060"/>
                </a:solidFill>
                <a:latin typeface="+mn-lt"/>
              </a:rPr>
              <a:t>Dividen</a:t>
            </a:r>
            <a:r>
              <a:rPr lang="en-US" sz="2000" b="1" dirty="0">
                <a:solidFill>
                  <a:srgbClr val="002060"/>
                </a:solidFill>
                <a:latin typeface="+mn-lt"/>
              </a:rPr>
              <a:t> Interim</a:t>
            </a:r>
          </a:p>
          <a:p>
            <a:pPr marL="628650" lvl="2" indent="0" algn="just" eaLnBrk="1" hangingPunct="1">
              <a:buClr>
                <a:schemeClr val="tx1"/>
              </a:buClr>
              <a:defRPr/>
            </a:pPr>
            <a:r>
              <a:rPr lang="en-GB" sz="2000" dirty="0" err="1">
                <a:solidFill>
                  <a:schemeClr val="tx1"/>
                </a:solidFill>
                <a:latin typeface="+mn-lt"/>
                <a:cs typeface="Arial" charset="0"/>
              </a:rPr>
              <a:t>Dividen</a:t>
            </a:r>
            <a:r>
              <a:rPr lang="en-GB" sz="2000" dirty="0">
                <a:solidFill>
                  <a:schemeClr val="tx1"/>
                </a:solidFill>
                <a:latin typeface="+mn-lt"/>
                <a:cs typeface="Arial" charset="0"/>
              </a:rPr>
              <a:t> </a:t>
            </a:r>
            <a:r>
              <a:rPr lang="en-GB" sz="2000" dirty="0" err="1">
                <a:solidFill>
                  <a:schemeClr val="tx1"/>
                </a:solidFill>
                <a:latin typeface="+mn-lt"/>
                <a:cs typeface="Arial" charset="0"/>
              </a:rPr>
              <a:t>yg</a:t>
            </a:r>
            <a:r>
              <a:rPr lang="en-GB" sz="2000" dirty="0">
                <a:solidFill>
                  <a:schemeClr val="tx1"/>
                </a:solidFill>
                <a:latin typeface="+mn-lt"/>
                <a:cs typeface="Arial" charset="0"/>
              </a:rPr>
              <a:t> </a:t>
            </a:r>
            <a:r>
              <a:rPr lang="en-GB" sz="2000" dirty="0" err="1">
                <a:solidFill>
                  <a:schemeClr val="tx1"/>
                </a:solidFill>
                <a:latin typeface="+mn-lt"/>
                <a:cs typeface="Arial" charset="0"/>
              </a:rPr>
              <a:t>dibayarkan</a:t>
            </a:r>
            <a:r>
              <a:rPr lang="en-GB" sz="2000" dirty="0">
                <a:solidFill>
                  <a:schemeClr val="tx1"/>
                </a:solidFill>
                <a:latin typeface="+mn-lt"/>
                <a:cs typeface="Arial" charset="0"/>
              </a:rPr>
              <a:t> </a:t>
            </a:r>
            <a:r>
              <a:rPr lang="en-GB" sz="2000" dirty="0" err="1">
                <a:solidFill>
                  <a:schemeClr val="tx1"/>
                </a:solidFill>
                <a:latin typeface="+mn-lt"/>
                <a:cs typeface="Arial" charset="0"/>
              </a:rPr>
              <a:t>antara</a:t>
            </a:r>
            <a:r>
              <a:rPr lang="en-GB" sz="2000" dirty="0">
                <a:solidFill>
                  <a:schemeClr val="tx1"/>
                </a:solidFill>
                <a:latin typeface="+mn-lt"/>
                <a:cs typeface="Arial" charset="0"/>
              </a:rPr>
              <a:t> </a:t>
            </a:r>
            <a:r>
              <a:rPr lang="en-GB" sz="2000" dirty="0" err="1">
                <a:solidFill>
                  <a:schemeClr val="tx1"/>
                </a:solidFill>
                <a:latin typeface="+mn-lt"/>
                <a:cs typeface="Arial" charset="0"/>
              </a:rPr>
              <a:t>satu</a:t>
            </a:r>
            <a:r>
              <a:rPr lang="en-GB" sz="2000" dirty="0">
                <a:solidFill>
                  <a:schemeClr val="tx1"/>
                </a:solidFill>
                <a:latin typeface="+mn-lt"/>
                <a:cs typeface="Arial" charset="0"/>
              </a:rPr>
              <a:t> </a:t>
            </a:r>
            <a:r>
              <a:rPr lang="en-GB" sz="2000" dirty="0" err="1">
                <a:solidFill>
                  <a:schemeClr val="tx1"/>
                </a:solidFill>
                <a:latin typeface="+mn-lt"/>
                <a:cs typeface="Arial" charset="0"/>
              </a:rPr>
              <a:t>tahun</a:t>
            </a:r>
            <a:r>
              <a:rPr lang="en-GB" sz="2000" dirty="0">
                <a:solidFill>
                  <a:schemeClr val="tx1"/>
                </a:solidFill>
                <a:latin typeface="+mn-lt"/>
                <a:cs typeface="Arial" charset="0"/>
              </a:rPr>
              <a:t> </a:t>
            </a:r>
            <a:r>
              <a:rPr lang="en-GB" sz="2000" dirty="0" err="1">
                <a:solidFill>
                  <a:schemeClr val="tx1"/>
                </a:solidFill>
                <a:latin typeface="+mn-lt"/>
                <a:cs typeface="Arial" charset="0"/>
              </a:rPr>
              <a:t>buku</a:t>
            </a:r>
            <a:r>
              <a:rPr lang="en-GB" sz="2000" dirty="0">
                <a:solidFill>
                  <a:schemeClr val="tx1"/>
                </a:solidFill>
                <a:latin typeface="+mn-lt"/>
                <a:cs typeface="Arial" charset="0"/>
              </a:rPr>
              <a:t> </a:t>
            </a:r>
            <a:r>
              <a:rPr lang="id-ID" sz="2000" dirty="0">
                <a:solidFill>
                  <a:schemeClr val="tx1"/>
                </a:solidFill>
                <a:latin typeface="+mn-lt"/>
                <a:cs typeface="Arial" charset="0"/>
              </a:rPr>
              <a:t>            </a:t>
            </a:r>
          </a:p>
          <a:p>
            <a:pPr marL="628650" lvl="2" indent="0" algn="just" eaLnBrk="1" hangingPunct="1">
              <a:buClr>
                <a:schemeClr val="tx1"/>
              </a:buClr>
              <a:defRPr/>
            </a:pPr>
            <a:r>
              <a:rPr lang="en-GB" sz="2000" dirty="0" err="1">
                <a:solidFill>
                  <a:schemeClr val="tx1"/>
                </a:solidFill>
                <a:latin typeface="+mn-lt"/>
                <a:cs typeface="Arial" charset="0"/>
              </a:rPr>
              <a:t>dgn</a:t>
            </a:r>
            <a:r>
              <a:rPr lang="en-GB" sz="2000" dirty="0">
                <a:solidFill>
                  <a:schemeClr val="tx1"/>
                </a:solidFill>
                <a:latin typeface="+mn-lt"/>
                <a:cs typeface="Arial" charset="0"/>
              </a:rPr>
              <a:t> </a:t>
            </a:r>
            <a:r>
              <a:rPr lang="en-GB" sz="2000" dirty="0" err="1">
                <a:solidFill>
                  <a:schemeClr val="tx1"/>
                </a:solidFill>
                <a:latin typeface="+mn-lt"/>
                <a:cs typeface="Arial" charset="0"/>
              </a:rPr>
              <a:t>tahun</a:t>
            </a:r>
            <a:r>
              <a:rPr lang="en-GB" sz="2000" dirty="0">
                <a:solidFill>
                  <a:schemeClr val="tx1"/>
                </a:solidFill>
                <a:latin typeface="+mn-lt"/>
                <a:cs typeface="Arial" charset="0"/>
              </a:rPr>
              <a:t> </a:t>
            </a:r>
            <a:r>
              <a:rPr lang="en-GB" sz="2000" dirty="0" err="1">
                <a:solidFill>
                  <a:schemeClr val="tx1"/>
                </a:solidFill>
                <a:latin typeface="+mn-lt"/>
                <a:cs typeface="Arial" charset="0"/>
              </a:rPr>
              <a:t>buku</a:t>
            </a:r>
            <a:r>
              <a:rPr lang="en-GB" sz="2000" dirty="0">
                <a:solidFill>
                  <a:schemeClr val="tx1"/>
                </a:solidFill>
                <a:latin typeface="+mn-lt"/>
                <a:cs typeface="Arial" charset="0"/>
              </a:rPr>
              <a:t> </a:t>
            </a:r>
            <a:r>
              <a:rPr lang="en-GB" sz="2000" dirty="0" err="1">
                <a:solidFill>
                  <a:schemeClr val="tx1"/>
                </a:solidFill>
                <a:latin typeface="+mn-lt"/>
                <a:cs typeface="Arial" charset="0"/>
              </a:rPr>
              <a:t>berikutnya</a:t>
            </a:r>
            <a:r>
              <a:rPr lang="en-GB" sz="2000" dirty="0">
                <a:solidFill>
                  <a:schemeClr val="tx1"/>
                </a:solidFill>
                <a:latin typeface="+mn-lt"/>
                <a:cs typeface="Arial" charset="0"/>
              </a:rPr>
              <a:t>.</a:t>
            </a:r>
          </a:p>
          <a:p>
            <a:pPr marL="628650" lvl="2" indent="0" algn="just" eaLnBrk="1" hangingPunct="1">
              <a:buClr>
                <a:schemeClr val="tx1"/>
              </a:buClr>
              <a:defRPr/>
            </a:pPr>
            <a:r>
              <a:rPr lang="en-GB" sz="2000" dirty="0" err="1">
                <a:solidFill>
                  <a:schemeClr val="tx1"/>
                </a:solidFill>
                <a:latin typeface="+mn-lt"/>
                <a:cs typeface="Arial" charset="0"/>
              </a:rPr>
              <a:t>Dapat</a:t>
            </a:r>
            <a:r>
              <a:rPr lang="en-GB" sz="2000" dirty="0">
                <a:solidFill>
                  <a:schemeClr val="tx1"/>
                </a:solidFill>
                <a:latin typeface="+mn-lt"/>
                <a:cs typeface="Arial" charset="0"/>
              </a:rPr>
              <a:t> </a:t>
            </a:r>
            <a:r>
              <a:rPr lang="en-GB" sz="2000" dirty="0" err="1">
                <a:solidFill>
                  <a:schemeClr val="tx1"/>
                </a:solidFill>
                <a:latin typeface="+mn-lt"/>
                <a:cs typeface="Arial" charset="0"/>
              </a:rPr>
              <a:t>dibayarkan</a:t>
            </a:r>
            <a:r>
              <a:rPr lang="en-GB" sz="2000" dirty="0">
                <a:solidFill>
                  <a:schemeClr val="tx1"/>
                </a:solidFill>
                <a:latin typeface="+mn-lt"/>
                <a:cs typeface="Arial" charset="0"/>
              </a:rPr>
              <a:t> </a:t>
            </a:r>
            <a:r>
              <a:rPr lang="en-GB" sz="2000" dirty="0" err="1">
                <a:solidFill>
                  <a:schemeClr val="tx1"/>
                </a:solidFill>
                <a:latin typeface="+mn-lt"/>
                <a:cs typeface="Arial" charset="0"/>
              </a:rPr>
              <a:t>beberapa</a:t>
            </a:r>
            <a:r>
              <a:rPr lang="en-GB" sz="2000" dirty="0">
                <a:solidFill>
                  <a:schemeClr val="tx1"/>
                </a:solidFill>
                <a:latin typeface="+mn-lt"/>
                <a:cs typeface="Arial" charset="0"/>
              </a:rPr>
              <a:t> kali </a:t>
            </a:r>
            <a:r>
              <a:rPr lang="en-GB" sz="2000" dirty="0" err="1">
                <a:solidFill>
                  <a:schemeClr val="tx1"/>
                </a:solidFill>
                <a:latin typeface="+mn-lt"/>
                <a:cs typeface="Arial" charset="0"/>
              </a:rPr>
              <a:t>dalam</a:t>
            </a:r>
            <a:r>
              <a:rPr lang="en-GB" sz="2000" dirty="0">
                <a:solidFill>
                  <a:schemeClr val="tx1"/>
                </a:solidFill>
                <a:latin typeface="+mn-lt"/>
                <a:cs typeface="Arial" charset="0"/>
              </a:rPr>
              <a:t> </a:t>
            </a:r>
            <a:r>
              <a:rPr lang="en-GB" sz="2000" dirty="0" err="1">
                <a:solidFill>
                  <a:schemeClr val="tx1"/>
                </a:solidFill>
                <a:latin typeface="+mn-lt"/>
                <a:cs typeface="Arial" charset="0"/>
              </a:rPr>
              <a:t>setahun</a:t>
            </a:r>
            <a:endParaRPr lang="en-GB" sz="2000" dirty="0">
              <a:solidFill>
                <a:schemeClr val="tx1"/>
              </a:solidFill>
              <a:latin typeface="+mn-lt"/>
              <a:cs typeface="Arial" charset="0"/>
            </a:endParaRPr>
          </a:p>
          <a:p>
            <a:pPr marL="628650" lvl="2" indent="0" algn="just" eaLnBrk="1" hangingPunct="1">
              <a:buClr>
                <a:schemeClr val="tx1"/>
              </a:buClr>
              <a:defRPr/>
            </a:pPr>
            <a:r>
              <a:rPr lang="en-GB" sz="2000" dirty="0" err="1">
                <a:solidFill>
                  <a:schemeClr val="tx1"/>
                </a:solidFill>
                <a:latin typeface="+mn-lt"/>
                <a:cs typeface="Arial" charset="0"/>
              </a:rPr>
              <a:t>Tujuan</a:t>
            </a:r>
            <a:r>
              <a:rPr lang="en-GB" sz="2000" dirty="0">
                <a:solidFill>
                  <a:schemeClr val="tx1"/>
                </a:solidFill>
                <a:latin typeface="+mn-lt"/>
                <a:cs typeface="Arial" charset="0"/>
              </a:rPr>
              <a:t>: </a:t>
            </a:r>
            <a:r>
              <a:rPr lang="en-GB" sz="2000" dirty="0" err="1">
                <a:solidFill>
                  <a:schemeClr val="tx1"/>
                </a:solidFill>
                <a:latin typeface="+mn-lt"/>
                <a:cs typeface="Arial" charset="0"/>
              </a:rPr>
              <a:t>memacu</a:t>
            </a:r>
            <a:r>
              <a:rPr lang="en-GB" sz="2000" dirty="0">
                <a:solidFill>
                  <a:schemeClr val="tx1"/>
                </a:solidFill>
                <a:latin typeface="+mn-lt"/>
                <a:cs typeface="Arial" charset="0"/>
              </a:rPr>
              <a:t> </a:t>
            </a:r>
            <a:r>
              <a:rPr lang="en-GB" sz="2000" dirty="0" err="1">
                <a:solidFill>
                  <a:schemeClr val="tx1"/>
                </a:solidFill>
                <a:latin typeface="+mn-lt"/>
                <a:cs typeface="Arial" charset="0"/>
              </a:rPr>
              <a:t>kinerja</a:t>
            </a:r>
            <a:r>
              <a:rPr lang="en-GB" sz="2000" dirty="0">
                <a:solidFill>
                  <a:schemeClr val="tx1"/>
                </a:solidFill>
                <a:latin typeface="+mn-lt"/>
                <a:cs typeface="Arial" charset="0"/>
              </a:rPr>
              <a:t> </a:t>
            </a:r>
            <a:r>
              <a:rPr lang="en-GB" sz="2000" dirty="0" err="1">
                <a:solidFill>
                  <a:schemeClr val="tx1"/>
                </a:solidFill>
                <a:latin typeface="+mn-lt"/>
                <a:cs typeface="Arial" charset="0"/>
              </a:rPr>
              <a:t>saham</a:t>
            </a:r>
            <a:r>
              <a:rPr lang="en-GB" sz="2000" dirty="0">
                <a:solidFill>
                  <a:schemeClr val="tx1"/>
                </a:solidFill>
                <a:latin typeface="+mn-lt"/>
                <a:cs typeface="Arial" charset="0"/>
              </a:rPr>
              <a:t> </a:t>
            </a:r>
            <a:r>
              <a:rPr lang="en-GB" sz="2000" dirty="0" err="1">
                <a:solidFill>
                  <a:schemeClr val="tx1"/>
                </a:solidFill>
                <a:latin typeface="+mn-lt"/>
                <a:cs typeface="Arial" charset="0"/>
              </a:rPr>
              <a:t>di</a:t>
            </a:r>
            <a:r>
              <a:rPr lang="en-GB" sz="2000" dirty="0">
                <a:solidFill>
                  <a:schemeClr val="tx1"/>
                </a:solidFill>
                <a:latin typeface="+mn-lt"/>
                <a:cs typeface="Arial" charset="0"/>
              </a:rPr>
              <a:t> bursa</a:t>
            </a:r>
          </a:p>
          <a:p>
            <a:pPr marL="609600" indent="-609600" algn="just" eaLnBrk="1" hangingPunct="1">
              <a:buClr>
                <a:schemeClr val="tx1"/>
              </a:buClr>
              <a:buFont typeface="Wingdings" pitchFamily="2" charset="2"/>
              <a:buAutoNum type="arabicPeriod"/>
              <a:defRPr/>
            </a:pPr>
            <a:r>
              <a:rPr lang="en-US" sz="2000" b="1" dirty="0" err="1">
                <a:solidFill>
                  <a:srgbClr val="002060"/>
                </a:solidFill>
                <a:latin typeface="+mn-lt"/>
              </a:rPr>
              <a:t>Dividen</a:t>
            </a:r>
            <a:r>
              <a:rPr lang="en-US" sz="2000" b="1" dirty="0">
                <a:solidFill>
                  <a:srgbClr val="002060"/>
                </a:solidFill>
                <a:latin typeface="+mn-lt"/>
              </a:rPr>
              <a:t> Final</a:t>
            </a:r>
            <a:endParaRPr lang="id-ID" sz="2000" b="1" dirty="0">
              <a:solidFill>
                <a:srgbClr val="002060"/>
              </a:solidFill>
              <a:latin typeface="+mn-lt"/>
              <a:cs typeface="Times New Roman" pitchFamily="18" charset="0"/>
            </a:endParaRPr>
          </a:p>
          <a:p>
            <a:pPr marL="628650" indent="0" algn="just" eaLnBrk="1" hangingPunct="1">
              <a:buClr>
                <a:schemeClr val="tx1"/>
              </a:buClr>
              <a:buFont typeface="Wingdings" pitchFamily="2" charset="2"/>
              <a:buNone/>
              <a:defRPr/>
            </a:pPr>
            <a:r>
              <a:rPr lang="en-GB" sz="2000" dirty="0" err="1">
                <a:solidFill>
                  <a:schemeClr val="tx1"/>
                </a:solidFill>
                <a:latin typeface="+mn-lt"/>
                <a:cs typeface="Arial" charset="0"/>
              </a:rPr>
              <a:t>Dividen</a:t>
            </a:r>
            <a:r>
              <a:rPr lang="en-GB" sz="2000" dirty="0">
                <a:solidFill>
                  <a:schemeClr val="tx1"/>
                </a:solidFill>
                <a:latin typeface="+mn-lt"/>
                <a:cs typeface="Arial" charset="0"/>
              </a:rPr>
              <a:t> </a:t>
            </a:r>
            <a:r>
              <a:rPr lang="en-GB" sz="2000" dirty="0" err="1">
                <a:solidFill>
                  <a:schemeClr val="tx1"/>
                </a:solidFill>
                <a:latin typeface="+mn-lt"/>
                <a:cs typeface="Arial" charset="0"/>
              </a:rPr>
              <a:t>hasil</a:t>
            </a:r>
            <a:r>
              <a:rPr lang="en-GB" sz="2000" dirty="0">
                <a:solidFill>
                  <a:schemeClr val="tx1"/>
                </a:solidFill>
                <a:latin typeface="+mn-lt"/>
                <a:cs typeface="Arial" charset="0"/>
              </a:rPr>
              <a:t> </a:t>
            </a:r>
            <a:r>
              <a:rPr lang="en-GB" sz="2000" dirty="0" err="1">
                <a:solidFill>
                  <a:schemeClr val="tx1"/>
                </a:solidFill>
                <a:latin typeface="+mn-lt"/>
                <a:cs typeface="Arial" charset="0"/>
              </a:rPr>
              <a:t>pertimbangan</a:t>
            </a:r>
            <a:r>
              <a:rPr lang="en-GB" sz="2000" dirty="0">
                <a:solidFill>
                  <a:schemeClr val="tx1"/>
                </a:solidFill>
                <a:latin typeface="+mn-lt"/>
                <a:cs typeface="Arial" charset="0"/>
              </a:rPr>
              <a:t> </a:t>
            </a:r>
            <a:r>
              <a:rPr lang="en-GB" sz="2000" dirty="0" err="1">
                <a:solidFill>
                  <a:schemeClr val="tx1"/>
                </a:solidFill>
                <a:latin typeface="+mn-lt"/>
                <a:cs typeface="Arial" charset="0"/>
              </a:rPr>
              <a:t>setelah</a:t>
            </a:r>
            <a:r>
              <a:rPr lang="en-GB" sz="2000" dirty="0">
                <a:solidFill>
                  <a:schemeClr val="tx1"/>
                </a:solidFill>
                <a:latin typeface="+mn-lt"/>
                <a:cs typeface="Arial" charset="0"/>
              </a:rPr>
              <a:t> </a:t>
            </a:r>
            <a:r>
              <a:rPr lang="en-GB" sz="2000" dirty="0" err="1">
                <a:solidFill>
                  <a:schemeClr val="tx1"/>
                </a:solidFill>
                <a:latin typeface="+mn-lt"/>
                <a:cs typeface="Arial" charset="0"/>
              </a:rPr>
              <a:t>penutupan</a:t>
            </a:r>
            <a:r>
              <a:rPr lang="en-GB" sz="2000" dirty="0">
                <a:solidFill>
                  <a:schemeClr val="tx1"/>
                </a:solidFill>
                <a:latin typeface="+mn-lt"/>
                <a:cs typeface="Arial" charset="0"/>
              </a:rPr>
              <a:t> </a:t>
            </a:r>
            <a:r>
              <a:rPr lang="en-GB" sz="2000" dirty="0" err="1">
                <a:solidFill>
                  <a:schemeClr val="tx1"/>
                </a:solidFill>
                <a:latin typeface="+mn-lt"/>
                <a:cs typeface="Arial" charset="0"/>
              </a:rPr>
              <a:t>buku</a:t>
            </a:r>
            <a:r>
              <a:rPr lang="en-GB" sz="2000" dirty="0">
                <a:solidFill>
                  <a:schemeClr val="tx1"/>
                </a:solidFill>
                <a:latin typeface="+mn-lt"/>
                <a:cs typeface="Arial" charset="0"/>
              </a:rPr>
              <a:t> </a:t>
            </a:r>
            <a:r>
              <a:rPr lang="en-GB" sz="2000" dirty="0" err="1">
                <a:solidFill>
                  <a:schemeClr val="tx1"/>
                </a:solidFill>
                <a:latin typeface="+mn-lt"/>
                <a:cs typeface="Arial" charset="0"/>
              </a:rPr>
              <a:t>perseroan</a:t>
            </a:r>
            <a:r>
              <a:rPr lang="en-GB" sz="2000" dirty="0">
                <a:solidFill>
                  <a:schemeClr val="tx1"/>
                </a:solidFill>
                <a:latin typeface="+mn-lt"/>
                <a:cs typeface="Arial" charset="0"/>
              </a:rPr>
              <a:t> </a:t>
            </a:r>
            <a:r>
              <a:rPr lang="en-GB" sz="2000" dirty="0" err="1">
                <a:solidFill>
                  <a:schemeClr val="tx1"/>
                </a:solidFill>
                <a:latin typeface="+mn-lt"/>
                <a:cs typeface="Arial" charset="0"/>
              </a:rPr>
              <a:t>pada</a:t>
            </a:r>
            <a:r>
              <a:rPr lang="en-GB" sz="2000" dirty="0">
                <a:solidFill>
                  <a:schemeClr val="tx1"/>
                </a:solidFill>
                <a:latin typeface="+mn-lt"/>
                <a:cs typeface="Arial" charset="0"/>
              </a:rPr>
              <a:t> </a:t>
            </a:r>
            <a:r>
              <a:rPr lang="en-GB" sz="2000" dirty="0" err="1">
                <a:solidFill>
                  <a:schemeClr val="tx1"/>
                </a:solidFill>
                <a:latin typeface="+mn-lt"/>
                <a:cs typeface="Arial" charset="0"/>
              </a:rPr>
              <a:t>tahun</a:t>
            </a:r>
            <a:r>
              <a:rPr lang="en-GB" sz="2000" dirty="0">
                <a:solidFill>
                  <a:schemeClr val="tx1"/>
                </a:solidFill>
                <a:latin typeface="+mn-lt"/>
                <a:cs typeface="Arial" charset="0"/>
              </a:rPr>
              <a:t> </a:t>
            </a:r>
            <a:r>
              <a:rPr lang="en-GB" sz="2000" dirty="0" err="1">
                <a:solidFill>
                  <a:schemeClr val="tx1"/>
                </a:solidFill>
                <a:latin typeface="+mn-lt"/>
                <a:cs typeface="Arial" charset="0"/>
              </a:rPr>
              <a:t>sebelumnya</a:t>
            </a:r>
            <a:r>
              <a:rPr lang="en-GB" sz="2000" dirty="0">
                <a:solidFill>
                  <a:schemeClr val="tx1"/>
                </a:solidFill>
                <a:latin typeface="+mn-lt"/>
                <a:cs typeface="Arial" charset="0"/>
              </a:rPr>
              <a:t> </a:t>
            </a:r>
            <a:r>
              <a:rPr lang="en-GB" sz="2000" dirty="0" err="1">
                <a:solidFill>
                  <a:schemeClr val="tx1"/>
                </a:solidFill>
                <a:latin typeface="+mn-lt"/>
                <a:cs typeface="Arial" charset="0"/>
              </a:rPr>
              <a:t>yg</a:t>
            </a:r>
            <a:r>
              <a:rPr lang="en-GB" sz="2000" dirty="0">
                <a:solidFill>
                  <a:schemeClr val="tx1"/>
                </a:solidFill>
                <a:latin typeface="+mn-lt"/>
                <a:cs typeface="Arial" charset="0"/>
              </a:rPr>
              <a:t> </a:t>
            </a:r>
            <a:r>
              <a:rPr lang="en-GB" sz="2000" dirty="0" err="1">
                <a:solidFill>
                  <a:schemeClr val="tx1"/>
                </a:solidFill>
                <a:latin typeface="+mn-lt"/>
                <a:cs typeface="Arial" charset="0"/>
              </a:rPr>
              <a:t>dibayarkan</a:t>
            </a:r>
            <a:r>
              <a:rPr lang="en-GB" sz="2000" dirty="0">
                <a:solidFill>
                  <a:schemeClr val="tx1"/>
                </a:solidFill>
                <a:latin typeface="+mn-lt"/>
                <a:cs typeface="Arial" charset="0"/>
              </a:rPr>
              <a:t> </a:t>
            </a:r>
            <a:r>
              <a:rPr lang="en-GB" sz="2000" dirty="0" err="1">
                <a:solidFill>
                  <a:schemeClr val="tx1"/>
                </a:solidFill>
                <a:latin typeface="+mn-lt"/>
                <a:cs typeface="Arial" charset="0"/>
              </a:rPr>
              <a:t>pada</a:t>
            </a:r>
            <a:r>
              <a:rPr lang="en-GB" sz="2000" dirty="0">
                <a:solidFill>
                  <a:schemeClr val="tx1"/>
                </a:solidFill>
                <a:latin typeface="+mn-lt"/>
                <a:cs typeface="Arial" charset="0"/>
              </a:rPr>
              <a:t> </a:t>
            </a:r>
            <a:r>
              <a:rPr lang="en-GB" sz="2000" dirty="0" err="1">
                <a:solidFill>
                  <a:schemeClr val="tx1"/>
                </a:solidFill>
                <a:latin typeface="+mn-lt"/>
                <a:cs typeface="Arial" charset="0"/>
              </a:rPr>
              <a:t>tahun</a:t>
            </a:r>
            <a:r>
              <a:rPr lang="en-GB" sz="2000" dirty="0">
                <a:solidFill>
                  <a:schemeClr val="tx1"/>
                </a:solidFill>
                <a:latin typeface="+mn-lt"/>
                <a:cs typeface="Arial" charset="0"/>
              </a:rPr>
              <a:t> </a:t>
            </a:r>
            <a:r>
              <a:rPr lang="en-GB" sz="2000" dirty="0" err="1">
                <a:solidFill>
                  <a:schemeClr val="tx1"/>
                </a:solidFill>
                <a:latin typeface="+mn-lt"/>
                <a:cs typeface="Arial" charset="0"/>
              </a:rPr>
              <a:t>buku</a:t>
            </a:r>
            <a:r>
              <a:rPr lang="en-GB" sz="2000" dirty="0">
                <a:solidFill>
                  <a:schemeClr val="tx1"/>
                </a:solidFill>
                <a:latin typeface="+mn-lt"/>
                <a:cs typeface="Arial" charset="0"/>
              </a:rPr>
              <a:t> </a:t>
            </a:r>
            <a:r>
              <a:rPr lang="en-GB" sz="2000" dirty="0" err="1">
                <a:solidFill>
                  <a:schemeClr val="tx1"/>
                </a:solidFill>
                <a:latin typeface="+mn-lt"/>
                <a:cs typeface="Arial" charset="0"/>
              </a:rPr>
              <a:t>berikutnya</a:t>
            </a:r>
            <a:r>
              <a:rPr lang="en-US" sz="2000" dirty="0">
                <a:solidFill>
                  <a:schemeClr val="tx1"/>
                </a:solidFill>
                <a:latin typeface="+mn-l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0-#ppt_w/2"/>
                                          </p:val>
                                        </p:tav>
                                        <p:tav tm="100000">
                                          <p:val>
                                            <p:strVal val="#ppt_x"/>
                                          </p:val>
                                        </p:tav>
                                      </p:tavLst>
                                    </p:anim>
                                    <p:anim calcmode="lin" valueType="num">
                                      <p:cBhvr additive="base">
                                        <p:cTn id="8" dur="500" fill="hold"/>
                                        <p:tgtEl>
                                          <p:spTgt spid="3277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2771">
                                            <p:txEl>
                                              <p:pRg st="0" end="0"/>
                                            </p:txEl>
                                          </p:spTgt>
                                        </p:tgtEl>
                                        <p:attrNameLst>
                                          <p:attrName>style.visibility</p:attrName>
                                        </p:attrNameLst>
                                      </p:cBhvr>
                                      <p:to>
                                        <p:strVal val="visible"/>
                                      </p:to>
                                    </p:set>
                                    <p:anim calcmode="lin" valueType="num">
                                      <p:cBhvr additive="base">
                                        <p:cTn id="13"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2771">
                                            <p:txEl>
                                              <p:pRg st="1" end="1"/>
                                            </p:txEl>
                                          </p:spTgt>
                                        </p:tgtEl>
                                        <p:attrNameLst>
                                          <p:attrName>style.visibility</p:attrName>
                                        </p:attrNameLst>
                                      </p:cBhvr>
                                      <p:to>
                                        <p:strVal val="visible"/>
                                      </p:to>
                                    </p:set>
                                    <p:anim calcmode="lin" valueType="num">
                                      <p:cBhvr additive="base">
                                        <p:cTn id="19"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2771">
                                            <p:txEl>
                                              <p:pRg st="2" end="2"/>
                                            </p:txEl>
                                          </p:spTgt>
                                        </p:tgtEl>
                                        <p:attrNameLst>
                                          <p:attrName>style.visibility</p:attrName>
                                        </p:attrNameLst>
                                      </p:cBhvr>
                                      <p:to>
                                        <p:strVal val="visible"/>
                                      </p:to>
                                    </p:set>
                                    <p:anim calcmode="lin" valueType="num">
                                      <p:cBhvr additive="base">
                                        <p:cTn id="25"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2771">
                                            <p:txEl>
                                              <p:pRg st="3" end="3"/>
                                            </p:txEl>
                                          </p:spTgt>
                                        </p:tgtEl>
                                        <p:attrNameLst>
                                          <p:attrName>style.visibility</p:attrName>
                                        </p:attrNameLst>
                                      </p:cBhvr>
                                      <p:to>
                                        <p:strVal val="visible"/>
                                      </p:to>
                                    </p:set>
                                    <p:anim calcmode="lin" valueType="num">
                                      <p:cBhvr additive="base">
                                        <p:cTn id="31"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27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2771">
                                            <p:txEl>
                                              <p:pRg st="4" end="4"/>
                                            </p:txEl>
                                          </p:spTgt>
                                        </p:tgtEl>
                                        <p:attrNameLst>
                                          <p:attrName>style.visibility</p:attrName>
                                        </p:attrNameLst>
                                      </p:cBhvr>
                                      <p:to>
                                        <p:strVal val="visible"/>
                                      </p:to>
                                    </p:set>
                                    <p:anim calcmode="lin" valueType="num">
                                      <p:cBhvr additive="base">
                                        <p:cTn id="37"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27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32771">
                                            <p:txEl>
                                              <p:pRg st="5" end="5"/>
                                            </p:txEl>
                                          </p:spTgt>
                                        </p:tgtEl>
                                        <p:attrNameLst>
                                          <p:attrName>style.visibility</p:attrName>
                                        </p:attrNameLst>
                                      </p:cBhvr>
                                      <p:to>
                                        <p:strVal val="visible"/>
                                      </p:to>
                                    </p:set>
                                    <p:anim calcmode="lin" valueType="num">
                                      <p:cBhvr additive="base">
                                        <p:cTn id="43"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27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2771">
                                            <p:txEl>
                                              <p:pRg st="6" end="6"/>
                                            </p:txEl>
                                          </p:spTgt>
                                        </p:tgtEl>
                                        <p:attrNameLst>
                                          <p:attrName>style.visibility</p:attrName>
                                        </p:attrNameLst>
                                      </p:cBhvr>
                                      <p:to>
                                        <p:strVal val="visible"/>
                                      </p:to>
                                    </p:set>
                                    <p:anim calcmode="lin" valueType="num">
                                      <p:cBhvr additive="base">
                                        <p:cTn id="49"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27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build="p" bldLvl="4"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9FFD-CBD3-6319-6395-5DAC8438944A}"/>
              </a:ext>
            </a:extLst>
          </p:cNvPr>
          <p:cNvSpPr>
            <a:spLocks noGrp="1"/>
          </p:cNvSpPr>
          <p:nvPr>
            <p:ph type="title"/>
          </p:nvPr>
        </p:nvSpPr>
        <p:spPr/>
        <p:txBody>
          <a:bodyPr/>
          <a:lstStyle/>
          <a:p>
            <a:endParaRPr lang="en-US"/>
          </a:p>
        </p:txBody>
      </p:sp>
      <p:sp>
        <p:nvSpPr>
          <p:cNvPr id="4" name="Rectangle 3">
            <a:extLst>
              <a:ext uri="{FF2B5EF4-FFF2-40B4-BE49-F238E27FC236}">
                <a16:creationId xmlns:a16="http://schemas.microsoft.com/office/drawing/2014/main" id="{A66151B9-6916-AE4A-5E99-FB27962A5865}"/>
              </a:ext>
            </a:extLst>
          </p:cNvPr>
          <p:cNvSpPr txBox="1">
            <a:spLocks noGrp="1" noChangeArrowheads="1"/>
          </p:cNvSpPr>
          <p:nvPr>
            <p:ph type="body" idx="1"/>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lnSpc>
                <a:spcPct val="90000"/>
              </a:lnSpc>
              <a:spcBef>
                <a:spcPct val="20000"/>
              </a:spcBef>
              <a:buClr>
                <a:schemeClr val="folHlink"/>
              </a:buClr>
              <a:buSzPct val="80000"/>
            </a:pPr>
            <a:r>
              <a:rPr lang="id-ID" altLang="en-US" dirty="0">
                <a:latin typeface="+mn-lt"/>
              </a:rPr>
              <a:t>Apabila perusahaan memilih untuk membagikan laba sebagai dividen, maka akan mengurangi laba yang ditahan dan selanjutnya mengurangi total sumber dana </a:t>
            </a:r>
            <a:r>
              <a:rPr lang="id-ID" altLang="en-US" dirty="0" err="1">
                <a:latin typeface="+mn-lt"/>
              </a:rPr>
              <a:t>interen</a:t>
            </a:r>
            <a:r>
              <a:rPr lang="id-ID" altLang="en-US" dirty="0">
                <a:latin typeface="+mn-lt"/>
              </a:rPr>
              <a:t> </a:t>
            </a:r>
            <a:r>
              <a:rPr lang="id-ID" altLang="en-US" dirty="0" err="1">
                <a:latin typeface="+mn-lt"/>
              </a:rPr>
              <a:t>atau</a:t>
            </a:r>
            <a:r>
              <a:rPr lang="id-ID" altLang="en-US" i="1" dirty="0" err="1">
                <a:latin typeface="+mn-lt"/>
              </a:rPr>
              <a:t>internal</a:t>
            </a:r>
            <a:r>
              <a:rPr lang="id-ID" altLang="en-US" i="1" dirty="0">
                <a:latin typeface="+mn-lt"/>
              </a:rPr>
              <a:t> </a:t>
            </a:r>
            <a:r>
              <a:rPr lang="id-ID" altLang="en-US" i="1" dirty="0" err="1">
                <a:latin typeface="+mn-lt"/>
              </a:rPr>
              <a:t>financing</a:t>
            </a:r>
            <a:r>
              <a:rPr lang="id-ID" altLang="en-US" dirty="0">
                <a:latin typeface="+mn-lt"/>
              </a:rPr>
              <a:t>. Sebaliknya jika perusahaan memilih untuk menahan laba yang diperoleh, maka kemampuan pembentukan dana </a:t>
            </a:r>
            <a:r>
              <a:rPr lang="id-ID" altLang="en-US" dirty="0" err="1">
                <a:latin typeface="+mn-lt"/>
              </a:rPr>
              <a:t>interen</a:t>
            </a:r>
            <a:r>
              <a:rPr lang="id-ID" altLang="en-US" dirty="0">
                <a:latin typeface="+mn-lt"/>
              </a:rPr>
              <a:t> akan semakin besar. </a:t>
            </a:r>
          </a:p>
        </p:txBody>
      </p:sp>
    </p:spTree>
    <p:extLst>
      <p:ext uri="{BB962C8B-B14F-4D97-AF65-F5344CB8AC3E}">
        <p14:creationId xmlns:p14="http://schemas.microsoft.com/office/powerpoint/2010/main" val="25399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458A596C-0532-B287-0E64-185768A5EBE3}"/>
              </a:ext>
            </a:extLst>
          </p:cNvPr>
          <p:cNvSpPr>
            <a:spLocks noGrp="1" noChangeArrowheads="1"/>
          </p:cNvSpPr>
          <p:nvPr>
            <p:ph type="title"/>
          </p:nvPr>
        </p:nvSpPr>
        <p:spPr/>
        <p:txBody>
          <a:bodyPr>
            <a:normAutofit fontScale="90000"/>
          </a:bodyPr>
          <a:lstStyle/>
          <a:p>
            <a:pPr eaLnBrk="1" hangingPunct="1">
              <a:defRPr/>
            </a:pPr>
            <a:r>
              <a:rPr lang="id-ID" sz="3600" b="1" dirty="0">
                <a:solidFill>
                  <a:schemeClr val="tx1"/>
                </a:solidFill>
                <a:latin typeface="+mn-lt"/>
              </a:rPr>
              <a:t>Faktor – Faktor Yang Mempengaruhi Kebijakan Dividen</a:t>
            </a:r>
            <a:r>
              <a:rPr lang="en-US" sz="3600" dirty="0">
                <a:solidFill>
                  <a:schemeClr val="tx1"/>
                </a:solidFill>
                <a:latin typeface="+mn-lt"/>
              </a:rPr>
              <a:t> </a:t>
            </a:r>
          </a:p>
        </p:txBody>
      </p:sp>
      <p:sp>
        <p:nvSpPr>
          <p:cNvPr id="77827" name="Rectangle 3">
            <a:extLst>
              <a:ext uri="{FF2B5EF4-FFF2-40B4-BE49-F238E27FC236}">
                <a16:creationId xmlns:a16="http://schemas.microsoft.com/office/drawing/2014/main" id="{688D3BF6-3EBF-CA0E-C747-C5DF219D1873}"/>
              </a:ext>
            </a:extLst>
          </p:cNvPr>
          <p:cNvSpPr>
            <a:spLocks noGrp="1" noChangeArrowheads="1"/>
          </p:cNvSpPr>
          <p:nvPr>
            <p:ph type="body" idx="1"/>
          </p:nvPr>
        </p:nvSpPr>
        <p:spPr/>
        <p:txBody>
          <a:bodyPr>
            <a:noAutofit/>
          </a:bodyPr>
          <a:lstStyle/>
          <a:p>
            <a:pPr marL="514350" indent="-514350" eaLnBrk="1" hangingPunct="1">
              <a:lnSpc>
                <a:spcPct val="90000"/>
              </a:lnSpc>
              <a:buClrTx/>
              <a:buFont typeface="Wingdings" pitchFamily="2" charset="2"/>
              <a:buNone/>
              <a:defRPr/>
            </a:pPr>
            <a:r>
              <a:rPr lang="id-ID" sz="2000" dirty="0">
                <a:solidFill>
                  <a:srgbClr val="002060"/>
                </a:solidFill>
                <a:latin typeface="+mn-lt"/>
              </a:rPr>
              <a:t> </a:t>
            </a:r>
            <a:r>
              <a:rPr lang="id-ID" sz="2000" b="1" dirty="0">
                <a:solidFill>
                  <a:srgbClr val="002060"/>
                </a:solidFill>
                <a:latin typeface="+mn-lt"/>
              </a:rPr>
              <a:t>Kebutuhan Dana Untuk Membayar Utang</a:t>
            </a:r>
          </a:p>
          <a:p>
            <a:pPr marL="514350" indent="19050" algn="just" eaLnBrk="1" hangingPunct="1">
              <a:lnSpc>
                <a:spcPct val="90000"/>
              </a:lnSpc>
              <a:buClrTx/>
              <a:buFont typeface="Wingdings" pitchFamily="2" charset="2"/>
              <a:buNone/>
              <a:defRPr/>
            </a:pPr>
            <a:r>
              <a:rPr lang="id-ID" sz="2000" dirty="0">
                <a:solidFill>
                  <a:schemeClr val="tx1"/>
                </a:solidFill>
                <a:latin typeface="+mn-lt"/>
              </a:rPr>
              <a:t>Apabila perusahaan menetapkan bahwa pelunasan utangnya akan diambilkan dari laba ditahan, berarti perusahaan harus menahan sebagian besar dari pendapatannya untuk keperluan tersebut, ini berarti bahwa hanya sebagian kecil saja dari pendapatan atau </a:t>
            </a:r>
            <a:r>
              <a:rPr lang="id-ID" sz="2000" i="1" dirty="0">
                <a:solidFill>
                  <a:schemeClr val="tx1"/>
                </a:solidFill>
                <a:latin typeface="+mn-lt"/>
              </a:rPr>
              <a:t>earning</a:t>
            </a:r>
            <a:r>
              <a:rPr lang="id-ID" sz="2000" dirty="0">
                <a:solidFill>
                  <a:schemeClr val="tx1"/>
                </a:solidFill>
                <a:latin typeface="+mn-lt"/>
              </a:rPr>
              <a:t> yang dibayarkan sebagai dividen</a:t>
            </a:r>
          </a:p>
          <a:p>
            <a:pPr marL="514350" indent="-514350" eaLnBrk="1" hangingPunct="1">
              <a:lnSpc>
                <a:spcPct val="90000"/>
              </a:lnSpc>
              <a:buClrTx/>
              <a:buFont typeface="Wingdings" pitchFamily="2" charset="2"/>
              <a:buNone/>
              <a:defRPr/>
            </a:pPr>
            <a:r>
              <a:rPr lang="id-ID" sz="2000" b="1" dirty="0">
                <a:solidFill>
                  <a:srgbClr val="002060"/>
                </a:solidFill>
                <a:latin typeface="+mn-lt"/>
              </a:rPr>
              <a:t>Likuiditas</a:t>
            </a:r>
          </a:p>
          <a:p>
            <a:pPr marL="514350" indent="19050" algn="just" eaLnBrk="1" hangingPunct="1">
              <a:lnSpc>
                <a:spcPct val="90000"/>
              </a:lnSpc>
              <a:buClrTx/>
              <a:buFont typeface="Wingdings" pitchFamily="2" charset="2"/>
              <a:buNone/>
              <a:defRPr/>
            </a:pPr>
            <a:r>
              <a:rPr lang="id-ID" sz="2000" dirty="0">
                <a:solidFill>
                  <a:schemeClr val="tx1"/>
                </a:solidFill>
                <a:latin typeface="+mn-lt"/>
              </a:rPr>
              <a:t>Semakin besar posisi kas dan likuiditas perusahaan secara keseluruhan akan semakin besar kemampuan perusahaan untuk membayar dividen.</a:t>
            </a:r>
          </a:p>
          <a:p>
            <a:pPr marL="514350" indent="-514350" eaLnBrk="1" hangingPunct="1">
              <a:lnSpc>
                <a:spcPct val="90000"/>
              </a:lnSpc>
              <a:buClrTx/>
              <a:buFont typeface="Wingdings" pitchFamily="2" charset="2"/>
              <a:buNone/>
              <a:defRPr/>
            </a:pPr>
            <a:r>
              <a:rPr lang="id-ID" sz="2000" b="1" dirty="0">
                <a:solidFill>
                  <a:srgbClr val="002060"/>
                </a:solidFill>
                <a:latin typeface="+mn-lt"/>
              </a:rPr>
              <a:t>Tingkat Pertumbuhan Perusahaan</a:t>
            </a:r>
          </a:p>
          <a:p>
            <a:pPr marL="514350" indent="19050" algn="just" eaLnBrk="1" hangingPunct="1">
              <a:lnSpc>
                <a:spcPct val="90000"/>
              </a:lnSpc>
              <a:buClrTx/>
              <a:buFont typeface="Wingdings" pitchFamily="2" charset="2"/>
              <a:buNone/>
              <a:defRPr/>
            </a:pPr>
            <a:r>
              <a:rPr lang="id-ID" sz="2000" dirty="0">
                <a:solidFill>
                  <a:schemeClr val="tx1"/>
                </a:solidFill>
                <a:latin typeface="+mn-lt"/>
              </a:rPr>
              <a:t>Makin cepat tingkat pertumbuhan perusahaan makin besar dana yang dibutuhkan, makin besar kesempatan untuk memperoleh keuntungan, makin besar bagian dari pendapatan yang ditahan dalam perusahaan, yang ini berarti makin rendah </a:t>
            </a:r>
            <a:r>
              <a:rPr lang="id-ID" sz="2000" i="1" dirty="0">
                <a:solidFill>
                  <a:schemeClr val="tx1"/>
                </a:solidFill>
                <a:latin typeface="+mn-lt"/>
              </a:rPr>
              <a:t>dividend payout ratio</a:t>
            </a:r>
            <a:r>
              <a:rPr lang="id-ID" sz="2000" dirty="0">
                <a:solidFill>
                  <a:schemeClr val="tx1"/>
                </a:solidFill>
                <a:latin typeface="+mn-lt"/>
              </a:rPr>
              <a:t>nya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additive="base">
                                        <p:cTn id="7" dur="500" fill="hold"/>
                                        <p:tgtEl>
                                          <p:spTgt spid="77826"/>
                                        </p:tgtEl>
                                        <p:attrNameLst>
                                          <p:attrName>ppt_x</p:attrName>
                                        </p:attrNameLst>
                                      </p:cBhvr>
                                      <p:tavLst>
                                        <p:tav tm="0">
                                          <p:val>
                                            <p:strVal val="0-#ppt_w/2"/>
                                          </p:val>
                                        </p:tav>
                                        <p:tav tm="100000">
                                          <p:val>
                                            <p:strVal val="#ppt_x"/>
                                          </p:val>
                                        </p:tav>
                                      </p:tavLst>
                                    </p:anim>
                                    <p:anim calcmode="lin" valueType="num">
                                      <p:cBhvr additive="base">
                                        <p:cTn id="8" dur="500" fill="hold"/>
                                        <p:tgtEl>
                                          <p:spTgt spid="778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7827">
                                            <p:txEl>
                                              <p:pRg st="0" end="0"/>
                                            </p:txEl>
                                          </p:spTgt>
                                        </p:tgtEl>
                                        <p:attrNameLst>
                                          <p:attrName>style.visibility</p:attrName>
                                        </p:attrNameLst>
                                      </p:cBhvr>
                                      <p:to>
                                        <p:strVal val="visible"/>
                                      </p:to>
                                    </p:set>
                                    <p:anim calcmode="lin" valueType="num">
                                      <p:cBhvr additive="base">
                                        <p:cTn id="13" dur="500" fill="hold"/>
                                        <p:tgtEl>
                                          <p:spTgt spid="7782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78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7827">
                                            <p:txEl>
                                              <p:pRg st="1" end="1"/>
                                            </p:txEl>
                                          </p:spTgt>
                                        </p:tgtEl>
                                        <p:attrNameLst>
                                          <p:attrName>style.visibility</p:attrName>
                                        </p:attrNameLst>
                                      </p:cBhvr>
                                      <p:to>
                                        <p:strVal val="visible"/>
                                      </p:to>
                                    </p:set>
                                    <p:anim calcmode="lin" valueType="num">
                                      <p:cBhvr additive="base">
                                        <p:cTn id="19" dur="500" fill="hold"/>
                                        <p:tgtEl>
                                          <p:spTgt spid="7782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78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7827">
                                            <p:txEl>
                                              <p:pRg st="2" end="2"/>
                                            </p:txEl>
                                          </p:spTgt>
                                        </p:tgtEl>
                                        <p:attrNameLst>
                                          <p:attrName>style.visibility</p:attrName>
                                        </p:attrNameLst>
                                      </p:cBhvr>
                                      <p:to>
                                        <p:strVal val="visible"/>
                                      </p:to>
                                    </p:set>
                                    <p:anim calcmode="lin" valueType="num">
                                      <p:cBhvr additive="base">
                                        <p:cTn id="25" dur="500" fill="hold"/>
                                        <p:tgtEl>
                                          <p:spTgt spid="7782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78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7827">
                                            <p:txEl>
                                              <p:pRg st="3" end="3"/>
                                            </p:txEl>
                                          </p:spTgt>
                                        </p:tgtEl>
                                        <p:attrNameLst>
                                          <p:attrName>style.visibility</p:attrName>
                                        </p:attrNameLst>
                                      </p:cBhvr>
                                      <p:to>
                                        <p:strVal val="visible"/>
                                      </p:to>
                                    </p:set>
                                    <p:anim calcmode="lin" valueType="num">
                                      <p:cBhvr additive="base">
                                        <p:cTn id="31" dur="500" fill="hold"/>
                                        <p:tgtEl>
                                          <p:spTgt spid="7782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78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77827">
                                            <p:txEl>
                                              <p:pRg st="4" end="4"/>
                                            </p:txEl>
                                          </p:spTgt>
                                        </p:tgtEl>
                                        <p:attrNameLst>
                                          <p:attrName>style.visibility</p:attrName>
                                        </p:attrNameLst>
                                      </p:cBhvr>
                                      <p:to>
                                        <p:strVal val="visible"/>
                                      </p:to>
                                    </p:set>
                                    <p:anim calcmode="lin" valueType="num">
                                      <p:cBhvr additive="base">
                                        <p:cTn id="37" dur="500" fill="hold"/>
                                        <p:tgtEl>
                                          <p:spTgt spid="7782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78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77827">
                                            <p:txEl>
                                              <p:pRg st="5" end="5"/>
                                            </p:txEl>
                                          </p:spTgt>
                                        </p:tgtEl>
                                        <p:attrNameLst>
                                          <p:attrName>style.visibility</p:attrName>
                                        </p:attrNameLst>
                                      </p:cBhvr>
                                      <p:to>
                                        <p:strVal val="visible"/>
                                      </p:to>
                                    </p:set>
                                    <p:anim calcmode="lin" valueType="num">
                                      <p:cBhvr additive="base">
                                        <p:cTn id="43" dur="500" fill="hold"/>
                                        <p:tgtEl>
                                          <p:spTgt spid="7782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78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utoUpdateAnimBg="0"/>
      <p:bldP spid="7782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BA539-95F9-0FA2-BB62-85B4368C98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A67D31-9468-81B6-E5C7-D06438837438}"/>
              </a:ext>
            </a:extLst>
          </p:cNvPr>
          <p:cNvSpPr>
            <a:spLocks noGrp="1"/>
          </p:cNvSpPr>
          <p:nvPr>
            <p:ph type="body" idx="1"/>
          </p:nvPr>
        </p:nvSpPr>
        <p:spPr/>
        <p:txBody>
          <a:bodyPr>
            <a:noAutofit/>
          </a:bodyPr>
          <a:lstStyle/>
          <a:p>
            <a:pPr marL="514350" indent="-514350" algn="just" eaLnBrk="1" hangingPunct="1">
              <a:lnSpc>
                <a:spcPct val="90000"/>
              </a:lnSpc>
              <a:buClrTx/>
              <a:buFont typeface="Wingdings" pitchFamily="2" charset="2"/>
              <a:buNone/>
              <a:defRPr/>
            </a:pPr>
            <a:r>
              <a:rPr lang="id-ID" sz="1800" b="1" dirty="0">
                <a:solidFill>
                  <a:schemeClr val="tx1"/>
                </a:solidFill>
                <a:latin typeface="+mn-lt"/>
              </a:rPr>
              <a:t>Keadaan Pemegang Saham</a:t>
            </a:r>
          </a:p>
          <a:p>
            <a:pPr marL="514350" indent="-514350" algn="just" eaLnBrk="1" hangingPunct="1">
              <a:lnSpc>
                <a:spcPct val="90000"/>
              </a:lnSpc>
              <a:buClrTx/>
              <a:buFont typeface="Wingdings" pitchFamily="2" charset="2"/>
              <a:buNone/>
              <a:defRPr/>
            </a:pPr>
            <a:r>
              <a:rPr lang="id-ID" sz="1800" dirty="0">
                <a:solidFill>
                  <a:srgbClr val="002060"/>
                </a:solidFill>
                <a:latin typeface="+mn-lt"/>
              </a:rPr>
              <a:t>        Jika hampir semua pemegang saham berada dalam golongan</a:t>
            </a:r>
            <a:r>
              <a:rPr lang="id-ID" sz="1800" i="1" dirty="0">
                <a:solidFill>
                  <a:srgbClr val="002060"/>
                </a:solidFill>
                <a:latin typeface="+mn-lt"/>
              </a:rPr>
              <a:t>high tax</a:t>
            </a:r>
            <a:r>
              <a:rPr lang="id-ID" sz="1800" dirty="0">
                <a:solidFill>
                  <a:srgbClr val="002060"/>
                </a:solidFill>
                <a:latin typeface="+mn-lt"/>
              </a:rPr>
              <a:t> dan lebih suka memperoleh </a:t>
            </a:r>
            <a:r>
              <a:rPr lang="id-ID" sz="1800" i="1" dirty="0">
                <a:solidFill>
                  <a:srgbClr val="002060"/>
                </a:solidFill>
                <a:latin typeface="+mn-lt"/>
              </a:rPr>
              <a:t>capital gains</a:t>
            </a:r>
            <a:r>
              <a:rPr lang="id-ID" sz="1800" dirty="0">
                <a:solidFill>
                  <a:srgbClr val="002060"/>
                </a:solidFill>
                <a:latin typeface="+mn-lt"/>
              </a:rPr>
              <a:t>, maka perusahaan dapat mempertahankan </a:t>
            </a:r>
            <a:r>
              <a:rPr lang="id-ID" sz="1800" i="1" dirty="0">
                <a:solidFill>
                  <a:srgbClr val="002060"/>
                </a:solidFill>
                <a:latin typeface="+mn-lt"/>
              </a:rPr>
              <a:t>dividend payout ratio</a:t>
            </a:r>
            <a:r>
              <a:rPr lang="id-ID" sz="1800" dirty="0">
                <a:solidFill>
                  <a:srgbClr val="002060"/>
                </a:solidFill>
                <a:latin typeface="+mn-lt"/>
              </a:rPr>
              <a:t>yang rendah. Dengan </a:t>
            </a:r>
            <a:r>
              <a:rPr lang="id-ID" sz="1800" i="1" dirty="0">
                <a:solidFill>
                  <a:srgbClr val="002060"/>
                </a:solidFill>
                <a:latin typeface="+mn-lt"/>
              </a:rPr>
              <a:t>dividend payout ratio</a:t>
            </a:r>
            <a:r>
              <a:rPr lang="id-ID" sz="1800" dirty="0">
                <a:solidFill>
                  <a:srgbClr val="002060"/>
                </a:solidFill>
                <a:latin typeface="+mn-lt"/>
              </a:rPr>
              <a:t> yang rendah tentunya dapat diperkirakan apakah perusahaan akan menahan laba untuk kesempaan investasi yang </a:t>
            </a:r>
            <a:r>
              <a:rPr lang="id-ID" sz="1800" i="1" dirty="0">
                <a:solidFill>
                  <a:srgbClr val="002060"/>
                </a:solidFill>
                <a:latin typeface="+mn-lt"/>
              </a:rPr>
              <a:t>profitable</a:t>
            </a:r>
            <a:endParaRPr lang="id-ID" sz="1800" dirty="0">
              <a:solidFill>
                <a:srgbClr val="002060"/>
              </a:solidFill>
              <a:latin typeface="+mn-lt"/>
            </a:endParaRPr>
          </a:p>
          <a:p>
            <a:pPr marL="514350" indent="-514350" algn="just" eaLnBrk="1" hangingPunct="1">
              <a:lnSpc>
                <a:spcPct val="90000"/>
              </a:lnSpc>
              <a:buClrTx/>
              <a:buFont typeface="Wingdings" pitchFamily="2" charset="2"/>
              <a:buNone/>
              <a:defRPr/>
            </a:pPr>
            <a:r>
              <a:rPr lang="id-ID" sz="1800" b="1" dirty="0">
                <a:solidFill>
                  <a:schemeClr val="tx1"/>
                </a:solidFill>
                <a:latin typeface="+mn-lt"/>
              </a:rPr>
              <a:t>Pembatasan Hukum</a:t>
            </a:r>
          </a:p>
          <a:p>
            <a:pPr marL="514350" indent="-57150" algn="just" eaLnBrk="1" hangingPunct="1">
              <a:lnSpc>
                <a:spcPct val="90000"/>
              </a:lnSpc>
              <a:buClrTx/>
              <a:buFont typeface="Wingdings" pitchFamily="2" charset="2"/>
              <a:buNone/>
              <a:defRPr/>
            </a:pPr>
            <a:r>
              <a:rPr lang="id-ID" sz="1800" dirty="0">
                <a:solidFill>
                  <a:srgbClr val="002060"/>
                </a:solidFill>
                <a:latin typeface="+mn-lt"/>
              </a:rPr>
              <a:t> Pembatasan hukum tertentu bisa membatasi jumlah dividen yang bisa dibayarkan perusahaan.</a:t>
            </a:r>
          </a:p>
          <a:p>
            <a:pPr marL="514350" indent="-514350" algn="just" eaLnBrk="1" hangingPunct="1">
              <a:lnSpc>
                <a:spcPct val="90000"/>
              </a:lnSpc>
              <a:buClrTx/>
              <a:buFont typeface="Wingdings" pitchFamily="2" charset="2"/>
              <a:buNone/>
              <a:defRPr/>
            </a:pPr>
            <a:r>
              <a:rPr lang="id-ID" sz="1800" b="1" dirty="0">
                <a:solidFill>
                  <a:schemeClr val="tx1"/>
                </a:solidFill>
                <a:latin typeface="+mn-lt"/>
              </a:rPr>
              <a:t>Pengawasan Terhadap Perusahaan</a:t>
            </a:r>
            <a:endParaRPr lang="en-US" sz="1800" b="1" dirty="0">
              <a:solidFill>
                <a:schemeClr val="tx1"/>
              </a:solidFill>
              <a:latin typeface="+mn-lt"/>
            </a:endParaRPr>
          </a:p>
          <a:p>
            <a:pPr algn="just">
              <a:buFont typeface="Wingdings" pitchFamily="2" charset="2"/>
              <a:buNone/>
              <a:defRPr/>
            </a:pPr>
            <a:r>
              <a:rPr lang="id-ID" sz="1800" dirty="0">
                <a:solidFill>
                  <a:srgbClr val="002060"/>
                </a:solidFill>
                <a:latin typeface="+mn-lt"/>
              </a:rPr>
              <a:t>	Ada perusahaan yang mempunyai kebijakan hanya membiayai ekspansinya dengan dana interen saja karena kalau ekspansi dibiayai dengan dana yang berasal dari hasil penjualan saham baru akan melemahkan </a:t>
            </a:r>
            <a:r>
              <a:rPr lang="id-ID" sz="1800" i="1" dirty="0">
                <a:solidFill>
                  <a:srgbClr val="002060"/>
                </a:solidFill>
                <a:latin typeface="+mn-lt"/>
              </a:rPr>
              <a:t>control</a:t>
            </a:r>
            <a:r>
              <a:rPr lang="id-ID" sz="1800" dirty="0">
                <a:solidFill>
                  <a:srgbClr val="002060"/>
                </a:solidFill>
                <a:latin typeface="+mn-lt"/>
              </a:rPr>
              <a:t> dari kelompok dominan di dalam perusahaan. Demikian pula kalau membiayai ekspansi dengan uang akan memperbesar risiko financialnya.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3" name="Rectangle 3">
            <a:extLst>
              <a:ext uri="{FF2B5EF4-FFF2-40B4-BE49-F238E27FC236}">
                <a16:creationId xmlns:a16="http://schemas.microsoft.com/office/drawing/2014/main" id="{AF56A9F9-1918-8BA2-DAA5-7E3E4EFE6213}"/>
              </a:ext>
            </a:extLst>
          </p:cNvPr>
          <p:cNvSpPr>
            <a:spLocks noGrp="1" noChangeArrowheads="1"/>
          </p:cNvSpPr>
          <p:nvPr>
            <p:ph type="title"/>
          </p:nvPr>
        </p:nvSpPr>
        <p:spPr/>
        <p:txBody>
          <a:bodyPr/>
          <a:lstStyle/>
          <a:p>
            <a:pPr>
              <a:defRPr/>
            </a:pPr>
            <a:r>
              <a:rPr lang="id-ID" sz="3600" b="1" dirty="0">
                <a:solidFill>
                  <a:srgbClr val="002060"/>
                </a:solidFill>
              </a:rPr>
              <a:t>TEORI-TEORI KEBIJAKAN DIVIDEN</a:t>
            </a:r>
            <a:endParaRPr lang="id-ID" sz="3600" dirty="0">
              <a:solidFill>
                <a:srgbClr val="002060"/>
              </a:solidFill>
            </a:endParaRPr>
          </a:p>
        </p:txBody>
      </p:sp>
      <p:sp>
        <p:nvSpPr>
          <p:cNvPr id="8196" name="Rectangle 4">
            <a:extLst>
              <a:ext uri="{FF2B5EF4-FFF2-40B4-BE49-F238E27FC236}">
                <a16:creationId xmlns:a16="http://schemas.microsoft.com/office/drawing/2014/main" id="{7292A91D-2199-99B7-7F51-0518F63FC3B9}"/>
              </a:ext>
            </a:extLst>
          </p:cNvPr>
          <p:cNvSpPr>
            <a:spLocks noGrp="1" noChangeArrowheads="1"/>
          </p:cNvSpPr>
          <p:nvPr>
            <p:ph type="body" idx="1"/>
          </p:nvPr>
        </p:nvSpPr>
        <p:spPr/>
        <p:txBody>
          <a:bodyPr lIns="92075" tIns="46038" rIns="92075" bIns="46038">
            <a:normAutofit fontScale="92500"/>
          </a:bodyPr>
          <a:lstStyle/>
          <a:p>
            <a:pPr marL="514350" indent="-514350" algn="just" eaLnBrk="1" hangingPunct="1">
              <a:lnSpc>
                <a:spcPct val="90000"/>
              </a:lnSpc>
              <a:buFont typeface="Wingdings" pitchFamily="2" charset="2"/>
              <a:buNone/>
              <a:defRPr/>
            </a:pPr>
            <a:r>
              <a:rPr lang="id-ID" sz="2200" b="1" dirty="0">
                <a:solidFill>
                  <a:srgbClr val="CC0099"/>
                </a:solidFill>
                <a:latin typeface="+mn-lt"/>
              </a:rPr>
              <a:t>Irrelevance theory</a:t>
            </a:r>
          </a:p>
          <a:p>
            <a:pPr marL="514350" indent="-514350" algn="just" eaLnBrk="1" hangingPunct="1">
              <a:lnSpc>
                <a:spcPct val="90000"/>
              </a:lnSpc>
              <a:buFont typeface="Wingdings" pitchFamily="2" charset="2"/>
              <a:buNone/>
              <a:defRPr/>
            </a:pPr>
            <a:r>
              <a:rPr lang="id-ID" sz="2200" b="1" dirty="0">
                <a:solidFill>
                  <a:srgbClr val="002060"/>
                </a:solidFill>
                <a:latin typeface="+mn-lt"/>
              </a:rPr>
              <a:t>	</a:t>
            </a:r>
            <a:r>
              <a:rPr lang="id-ID" sz="2200" dirty="0">
                <a:solidFill>
                  <a:schemeClr val="tx1"/>
                </a:solidFill>
                <a:latin typeface="+mn-lt"/>
              </a:rPr>
              <a:t>Teori ini dikembangkan oleh Miller dan Modigliani (1961) Teori ini menganggap bahwa kebijakan dividen tidak membawa dampak apa-apa bagi nilai perusahaan. Jadi, peningkatan atau penurunan dividen oleh perusahaan tidak akan mempengaruhi nilai perusahaan.</a:t>
            </a:r>
          </a:p>
          <a:p>
            <a:pPr marL="514350" indent="-514350" algn="just" eaLnBrk="1" hangingPunct="1">
              <a:lnSpc>
                <a:spcPct val="90000"/>
              </a:lnSpc>
              <a:buFont typeface="Wingdings" pitchFamily="2" charset="2"/>
              <a:buNone/>
              <a:defRPr/>
            </a:pPr>
            <a:r>
              <a:rPr lang="id-ID" sz="2200" b="1" dirty="0">
                <a:solidFill>
                  <a:srgbClr val="CC0099"/>
                </a:solidFill>
                <a:latin typeface="+mn-lt"/>
              </a:rPr>
              <a:t>Bird in the hand theory</a:t>
            </a:r>
          </a:p>
          <a:p>
            <a:pPr marL="514350" indent="-514350" algn="just" eaLnBrk="1" hangingPunct="1">
              <a:lnSpc>
                <a:spcPct val="90000"/>
              </a:lnSpc>
              <a:buFont typeface="Wingdings" pitchFamily="2" charset="2"/>
              <a:buNone/>
              <a:defRPr/>
            </a:pPr>
            <a:r>
              <a:rPr lang="id-ID" sz="2200" b="1" dirty="0">
                <a:solidFill>
                  <a:srgbClr val="002060"/>
                </a:solidFill>
                <a:latin typeface="+mn-lt"/>
              </a:rPr>
              <a:t>	</a:t>
            </a:r>
            <a:r>
              <a:rPr lang="id-ID" sz="2200" dirty="0">
                <a:solidFill>
                  <a:schemeClr val="tx1"/>
                </a:solidFill>
                <a:latin typeface="+mn-lt"/>
              </a:rPr>
              <a:t>Teori ini juga berpendapat bahwa investor menyukai dividen karena kas di tangan lebih bernilai daripada kekayaan dalam bentuk lain.</a:t>
            </a:r>
          </a:p>
          <a:p>
            <a:pPr marL="514350" indent="-514350" algn="just" eaLnBrk="1" hangingPunct="1">
              <a:lnSpc>
                <a:spcPct val="90000"/>
              </a:lnSpc>
              <a:buFont typeface="Wingdings" pitchFamily="2" charset="2"/>
              <a:buNone/>
              <a:defRPr/>
            </a:pPr>
            <a:r>
              <a:rPr lang="id-ID" sz="2200" b="1" dirty="0">
                <a:solidFill>
                  <a:srgbClr val="CC0099"/>
                </a:solidFill>
                <a:latin typeface="+mn-lt"/>
              </a:rPr>
              <a:t>Teori Dividen Residual</a:t>
            </a:r>
          </a:p>
          <a:p>
            <a:pPr marL="514350" indent="19050" algn="just" eaLnBrk="1" hangingPunct="1">
              <a:lnSpc>
                <a:spcPct val="90000"/>
              </a:lnSpc>
              <a:buFont typeface="Wingdings" pitchFamily="2" charset="2"/>
              <a:buNone/>
              <a:defRPr/>
            </a:pPr>
            <a:r>
              <a:rPr lang="id-ID" sz="2200" dirty="0">
                <a:solidFill>
                  <a:schemeClr val="tx1"/>
                </a:solidFill>
                <a:latin typeface="+mn-lt"/>
              </a:rPr>
              <a:t>Perusahaan menetapkan kebijakan dividen setelah semua investasi yang menguntungkan habis dibiayai. Dengan kata lain, dividen yang dibayarkan merupakan ‘sisa’ (residual) setelah semua usulan investasi yang menguntungkan habis dibiayai.</a:t>
            </a:r>
          </a:p>
          <a:p>
            <a:pPr marL="514350" indent="-514350" eaLnBrk="1" hangingPunct="1">
              <a:lnSpc>
                <a:spcPct val="90000"/>
              </a:lnSpc>
              <a:buFont typeface="Wingdings" pitchFamily="2" charset="2"/>
              <a:buNone/>
              <a:defRPr/>
            </a:pPr>
            <a:endParaRPr lang="id-ID" b="1" dirty="0">
              <a:solidFill>
                <a:srgbClr val="002060"/>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FFC527E-A48B-283E-B483-FE259E9AD445}"/>
              </a:ext>
            </a:extLst>
          </p:cNvPr>
          <p:cNvSpPr>
            <a:spLocks noGrp="1" noChangeArrowheads="1"/>
          </p:cNvSpPr>
          <p:nvPr>
            <p:ph type="title"/>
          </p:nvPr>
        </p:nvSpPr>
        <p:spPr/>
        <p:txBody>
          <a:bodyPr/>
          <a:lstStyle/>
          <a:p>
            <a:pPr>
              <a:defRPr/>
            </a:pPr>
            <a:r>
              <a:rPr lang="id-ID" sz="3600" b="1" dirty="0">
                <a:solidFill>
                  <a:schemeClr val="tx1"/>
                </a:solidFill>
              </a:rPr>
              <a:t>BENTUK-BENTUK KEBIJAKAN DIVIDEN</a:t>
            </a:r>
            <a:endParaRPr lang="id-ID" sz="3600" dirty="0">
              <a:solidFill>
                <a:schemeClr val="tx1"/>
              </a:solidFill>
            </a:endParaRPr>
          </a:p>
        </p:txBody>
      </p:sp>
      <p:sp>
        <p:nvSpPr>
          <p:cNvPr id="29699" name="Rectangle 3">
            <a:extLst>
              <a:ext uri="{FF2B5EF4-FFF2-40B4-BE49-F238E27FC236}">
                <a16:creationId xmlns:a16="http://schemas.microsoft.com/office/drawing/2014/main" id="{F5779648-919B-D3A0-623F-03C4AA06E497}"/>
              </a:ext>
            </a:extLst>
          </p:cNvPr>
          <p:cNvSpPr>
            <a:spLocks noGrp="1" noChangeArrowheads="1"/>
          </p:cNvSpPr>
          <p:nvPr>
            <p:ph type="body" idx="1"/>
          </p:nvPr>
        </p:nvSpPr>
        <p:spPr/>
        <p:txBody>
          <a:bodyPr>
            <a:normAutofit fontScale="85000" lnSpcReduction="10000"/>
          </a:bodyPr>
          <a:lstStyle/>
          <a:p>
            <a:pPr>
              <a:buClr>
                <a:schemeClr val="tx2"/>
              </a:buClr>
            </a:pPr>
            <a:r>
              <a:rPr lang="id-ID" altLang="en-US" sz="2000" b="1" dirty="0">
                <a:solidFill>
                  <a:schemeClr val="tx1"/>
                </a:solidFill>
                <a:latin typeface="+mn-lt"/>
              </a:rPr>
              <a:t>Kebijakan dividen yang stabil</a:t>
            </a:r>
          </a:p>
          <a:p>
            <a:pPr eaLnBrk="1" hangingPunct="1">
              <a:buClr>
                <a:schemeClr val="tx2"/>
              </a:buClr>
              <a:buFont typeface="Wingdings" pitchFamily="2" charset="2"/>
              <a:buNone/>
            </a:pPr>
            <a:r>
              <a:rPr lang="id-ID" altLang="en-US" sz="2000" b="1" dirty="0">
                <a:solidFill>
                  <a:schemeClr val="tx1"/>
                </a:solidFill>
                <a:latin typeface="+mn-lt"/>
              </a:rPr>
              <a:t>	</a:t>
            </a:r>
            <a:r>
              <a:rPr lang="id-ID" altLang="en-US" sz="2000" dirty="0">
                <a:solidFill>
                  <a:schemeClr val="tx1"/>
                </a:solidFill>
                <a:latin typeface="+mn-lt"/>
              </a:rPr>
              <a:t>Jumlah dividen per lembar yang dibayarkan setiap tahunnya relatif tetap selama jangka waktu tertentu meskipun pendapatan per lembar saham setiap tahunnya berfluktuasi.</a:t>
            </a:r>
          </a:p>
          <a:p>
            <a:pPr eaLnBrk="1" hangingPunct="1">
              <a:buClr>
                <a:schemeClr val="tx2"/>
              </a:buClr>
            </a:pPr>
            <a:r>
              <a:rPr lang="id-ID" altLang="en-US" sz="2000" b="1" dirty="0">
                <a:solidFill>
                  <a:schemeClr val="tx1"/>
                </a:solidFill>
                <a:latin typeface="+mn-lt"/>
              </a:rPr>
              <a:t>Kebijakan dividen dengan penetapan jumlah dividen minimal plus jumlah ekstra tertentu</a:t>
            </a:r>
          </a:p>
          <a:p>
            <a:pPr eaLnBrk="1" hangingPunct="1">
              <a:buClr>
                <a:schemeClr val="tx2"/>
              </a:buClr>
              <a:buFont typeface="Wingdings" pitchFamily="2" charset="2"/>
              <a:buNone/>
            </a:pPr>
            <a:r>
              <a:rPr lang="id-ID" altLang="en-US" sz="2000" b="1" dirty="0">
                <a:solidFill>
                  <a:schemeClr val="tx1"/>
                </a:solidFill>
                <a:latin typeface="+mn-lt"/>
              </a:rPr>
              <a:t>	</a:t>
            </a:r>
            <a:r>
              <a:rPr lang="id-ID" altLang="en-US" sz="2000" dirty="0">
                <a:solidFill>
                  <a:schemeClr val="tx1"/>
                </a:solidFill>
                <a:latin typeface="+mn-lt"/>
              </a:rPr>
              <a:t>Kebijakan ini menetapkan jumlah rupiah minimal dividen per lembar saham tiap tahunnya. Dalam keadaan keuangan yang lebih baik perusahaan akan membayarkan dividen ekstra </a:t>
            </a:r>
            <a:r>
              <a:rPr lang="id-ID" altLang="en-US" sz="2000" dirty="0" err="1">
                <a:solidFill>
                  <a:schemeClr val="tx1"/>
                </a:solidFill>
                <a:latin typeface="+mn-lt"/>
              </a:rPr>
              <a:t>diatas</a:t>
            </a:r>
            <a:r>
              <a:rPr lang="id-ID" altLang="en-US" sz="2000" dirty="0">
                <a:solidFill>
                  <a:schemeClr val="tx1"/>
                </a:solidFill>
                <a:latin typeface="+mn-lt"/>
              </a:rPr>
              <a:t> jumlah minimal tersebut.</a:t>
            </a:r>
          </a:p>
          <a:p>
            <a:pPr eaLnBrk="1" hangingPunct="1">
              <a:buClr>
                <a:schemeClr val="tx2"/>
              </a:buClr>
            </a:pPr>
            <a:r>
              <a:rPr lang="id-ID" altLang="en-US" sz="2000" b="1" dirty="0">
                <a:solidFill>
                  <a:schemeClr val="tx1"/>
                </a:solidFill>
                <a:latin typeface="+mn-lt"/>
              </a:rPr>
              <a:t>Kebijakan dividen dengan penetapan </a:t>
            </a:r>
            <a:r>
              <a:rPr lang="id-ID" altLang="en-US" sz="2000" b="1" i="1" dirty="0" err="1">
                <a:solidFill>
                  <a:schemeClr val="tx1"/>
                </a:solidFill>
                <a:latin typeface="+mn-lt"/>
              </a:rPr>
              <a:t>dividend</a:t>
            </a:r>
            <a:r>
              <a:rPr lang="id-ID" altLang="en-US" sz="2000" b="1" i="1" dirty="0">
                <a:solidFill>
                  <a:schemeClr val="tx1"/>
                </a:solidFill>
                <a:latin typeface="+mn-lt"/>
              </a:rPr>
              <a:t> </a:t>
            </a:r>
            <a:r>
              <a:rPr lang="id-ID" altLang="en-US" sz="2000" b="1" i="1" dirty="0" err="1">
                <a:solidFill>
                  <a:schemeClr val="tx1"/>
                </a:solidFill>
                <a:latin typeface="+mn-lt"/>
              </a:rPr>
              <a:t>payout</a:t>
            </a:r>
            <a:r>
              <a:rPr lang="id-ID" altLang="en-US" sz="2000" b="1" i="1" dirty="0">
                <a:solidFill>
                  <a:schemeClr val="tx1"/>
                </a:solidFill>
                <a:latin typeface="+mn-lt"/>
              </a:rPr>
              <a:t> </a:t>
            </a:r>
            <a:r>
              <a:rPr lang="id-ID" altLang="en-US" sz="2000" b="1" i="1" dirty="0" err="1">
                <a:solidFill>
                  <a:schemeClr val="tx1"/>
                </a:solidFill>
                <a:latin typeface="+mn-lt"/>
              </a:rPr>
              <a:t>ratio</a:t>
            </a:r>
            <a:r>
              <a:rPr lang="id-ID" altLang="en-US" sz="2000" b="1" dirty="0">
                <a:solidFill>
                  <a:schemeClr val="tx1"/>
                </a:solidFill>
                <a:latin typeface="+mn-lt"/>
              </a:rPr>
              <a:t> yang konstan</a:t>
            </a:r>
          </a:p>
          <a:p>
            <a:pPr eaLnBrk="1" hangingPunct="1">
              <a:buClr>
                <a:schemeClr val="tx2"/>
              </a:buClr>
              <a:buFont typeface="Wingdings" pitchFamily="2" charset="2"/>
              <a:buNone/>
            </a:pPr>
            <a:r>
              <a:rPr lang="id-ID" altLang="en-US" sz="2000" b="1" dirty="0">
                <a:solidFill>
                  <a:schemeClr val="tx1"/>
                </a:solidFill>
                <a:latin typeface="+mn-lt"/>
              </a:rPr>
              <a:t>	Jumlah dividen per lembar saham yang dibayarkan setiap tahunnya akan berfluktuasi sesuai dengan perkembangan keuntungan </a:t>
            </a:r>
            <a:r>
              <a:rPr lang="id-ID" altLang="en-US" sz="2000" b="1" dirty="0" err="1">
                <a:solidFill>
                  <a:schemeClr val="tx1"/>
                </a:solidFill>
                <a:latin typeface="+mn-lt"/>
              </a:rPr>
              <a:t>netto</a:t>
            </a:r>
            <a:r>
              <a:rPr lang="id-ID" altLang="en-US" sz="2000" b="1" dirty="0">
                <a:solidFill>
                  <a:schemeClr val="tx1"/>
                </a:solidFill>
                <a:latin typeface="+mn-lt"/>
              </a:rPr>
              <a:t> yang diperoleh setiap tahunnya.</a:t>
            </a:r>
          </a:p>
          <a:p>
            <a:pPr eaLnBrk="1" hangingPunct="1">
              <a:buClr>
                <a:schemeClr val="tx2"/>
              </a:buClr>
            </a:pPr>
            <a:r>
              <a:rPr lang="id-ID" altLang="en-US" sz="2000" b="1" dirty="0">
                <a:solidFill>
                  <a:schemeClr val="tx1"/>
                </a:solidFill>
                <a:latin typeface="+mn-lt"/>
              </a:rPr>
              <a:t>Kebijakan dividen yang fleksibel</a:t>
            </a:r>
            <a:endParaRPr lang="id-ID" altLang="en-US" sz="2000" dirty="0">
              <a:solidFill>
                <a:schemeClr val="tx1"/>
              </a:solidFill>
              <a:latin typeface="+mn-lt"/>
            </a:endParaRPr>
          </a:p>
          <a:p>
            <a:pPr eaLnBrk="1" hangingPunct="1">
              <a:buClr>
                <a:schemeClr val="tx2"/>
              </a:buClr>
              <a:buFont typeface="Wingdings" pitchFamily="2" charset="2"/>
              <a:buNone/>
            </a:pPr>
            <a:r>
              <a:rPr lang="id-ID" altLang="en-US" sz="2000" dirty="0">
                <a:solidFill>
                  <a:schemeClr val="tx1"/>
                </a:solidFill>
                <a:latin typeface="+mn-lt"/>
              </a:rPr>
              <a:t>	Kebijakan dividen yang terakhir adalah penetapan </a:t>
            </a:r>
            <a:r>
              <a:rPr lang="id-ID" altLang="en-US" sz="2000" i="1" dirty="0">
                <a:solidFill>
                  <a:schemeClr val="tx1"/>
                </a:solidFill>
                <a:latin typeface="+mn-lt"/>
              </a:rPr>
              <a:t>dividen </a:t>
            </a:r>
            <a:r>
              <a:rPr lang="id-ID" altLang="en-US" sz="2000" i="1" dirty="0" err="1">
                <a:solidFill>
                  <a:schemeClr val="tx1"/>
                </a:solidFill>
                <a:latin typeface="+mn-lt"/>
              </a:rPr>
              <a:t>payout</a:t>
            </a:r>
            <a:r>
              <a:rPr lang="id-ID" altLang="en-US" sz="2000" i="1" dirty="0">
                <a:solidFill>
                  <a:schemeClr val="tx1"/>
                </a:solidFill>
                <a:latin typeface="+mn-lt"/>
              </a:rPr>
              <a:t> </a:t>
            </a:r>
            <a:r>
              <a:rPr lang="id-ID" altLang="en-US" sz="2000" i="1" dirty="0" err="1">
                <a:solidFill>
                  <a:schemeClr val="tx1"/>
                </a:solidFill>
                <a:latin typeface="+mn-lt"/>
              </a:rPr>
              <a:t>ratio</a:t>
            </a:r>
            <a:r>
              <a:rPr lang="id-ID" altLang="en-US" sz="2000" dirty="0">
                <a:solidFill>
                  <a:schemeClr val="tx1"/>
                </a:solidFill>
                <a:latin typeface="+mn-lt"/>
              </a:rPr>
              <a:t> yang fleksibel, yang besarnya setiap tahun disesuaikan dengan posisi </a:t>
            </a:r>
            <a:r>
              <a:rPr lang="id-ID" altLang="en-US" sz="2000" i="1" dirty="0" err="1">
                <a:solidFill>
                  <a:schemeClr val="tx1"/>
                </a:solidFill>
                <a:latin typeface="+mn-lt"/>
              </a:rPr>
              <a:t>financial</a:t>
            </a:r>
            <a:r>
              <a:rPr lang="id-ID" altLang="en-US" sz="2000" dirty="0">
                <a:solidFill>
                  <a:schemeClr val="tx1"/>
                </a:solidFill>
                <a:latin typeface="+mn-lt"/>
              </a:rPr>
              <a:t> dan kebijakan </a:t>
            </a:r>
            <a:r>
              <a:rPr lang="id-ID" altLang="en-US" sz="2000" i="1" dirty="0" err="1">
                <a:solidFill>
                  <a:schemeClr val="tx1"/>
                </a:solidFill>
                <a:latin typeface="+mn-lt"/>
              </a:rPr>
              <a:t>financial</a:t>
            </a:r>
            <a:r>
              <a:rPr lang="id-ID" altLang="en-US" sz="2000" i="1" dirty="0">
                <a:solidFill>
                  <a:schemeClr val="tx1"/>
                </a:solidFill>
                <a:latin typeface="+mn-lt"/>
              </a:rPr>
              <a:t> </a:t>
            </a:r>
            <a:r>
              <a:rPr lang="id-ID" altLang="en-US" sz="2000" dirty="0">
                <a:solidFill>
                  <a:schemeClr val="tx1"/>
                </a:solidFill>
                <a:latin typeface="+mn-lt"/>
              </a:rPr>
              <a:t>dari perusahaan yang bersangkutan</a:t>
            </a:r>
            <a:endParaRPr lang="en-US" altLang="en-US" sz="2000" dirty="0">
              <a:solidFill>
                <a:schemeClr val="tx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0-#ppt_w/2"/>
                                          </p:val>
                                        </p:tav>
                                        <p:tav tm="100000">
                                          <p:val>
                                            <p:strVal val="#ppt_x"/>
                                          </p:val>
                                        </p:tav>
                                      </p:tavLst>
                                    </p:anim>
                                    <p:anim calcmode="lin" valueType="num">
                                      <p:cBhvr additive="base">
                                        <p:cTn id="8" dur="500" fill="hold"/>
                                        <p:tgtEl>
                                          <p:spTgt spid="296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 calcmode="lin" valueType="num">
                                      <p:cBhvr additive="base">
                                        <p:cTn id="13"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9699">
                                            <p:txEl>
                                              <p:pRg st="1" end="1"/>
                                            </p:txEl>
                                          </p:spTgt>
                                        </p:tgtEl>
                                        <p:attrNameLst>
                                          <p:attrName>style.visibility</p:attrName>
                                        </p:attrNameLst>
                                      </p:cBhvr>
                                      <p:to>
                                        <p:strVal val="visible"/>
                                      </p:to>
                                    </p:set>
                                    <p:anim calcmode="lin" valueType="num">
                                      <p:cBhvr additive="base">
                                        <p:cTn id="19"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9699">
                                            <p:txEl>
                                              <p:pRg st="2" end="2"/>
                                            </p:txEl>
                                          </p:spTgt>
                                        </p:tgtEl>
                                        <p:attrNameLst>
                                          <p:attrName>style.visibility</p:attrName>
                                        </p:attrNameLst>
                                      </p:cBhvr>
                                      <p:to>
                                        <p:strVal val="visible"/>
                                      </p:to>
                                    </p:set>
                                    <p:anim calcmode="lin" valueType="num">
                                      <p:cBhvr additive="base">
                                        <p:cTn id="25"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9699">
                                            <p:txEl>
                                              <p:pRg st="3" end="3"/>
                                            </p:txEl>
                                          </p:spTgt>
                                        </p:tgtEl>
                                        <p:attrNameLst>
                                          <p:attrName>style.visibility</p:attrName>
                                        </p:attrNameLst>
                                      </p:cBhvr>
                                      <p:to>
                                        <p:strVal val="visible"/>
                                      </p:to>
                                    </p:set>
                                    <p:anim calcmode="lin" valueType="num">
                                      <p:cBhvr additive="base">
                                        <p:cTn id="31" dur="500" fill="hold"/>
                                        <p:tgtEl>
                                          <p:spTgt spid="296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9699">
                                            <p:txEl>
                                              <p:pRg st="4" end="4"/>
                                            </p:txEl>
                                          </p:spTgt>
                                        </p:tgtEl>
                                        <p:attrNameLst>
                                          <p:attrName>style.visibility</p:attrName>
                                        </p:attrNameLst>
                                      </p:cBhvr>
                                      <p:to>
                                        <p:strVal val="visible"/>
                                      </p:to>
                                    </p:set>
                                    <p:anim calcmode="lin" valueType="num">
                                      <p:cBhvr additive="base">
                                        <p:cTn id="37" dur="500" fill="hold"/>
                                        <p:tgtEl>
                                          <p:spTgt spid="2969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9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29699">
                                            <p:txEl>
                                              <p:pRg st="5" end="5"/>
                                            </p:txEl>
                                          </p:spTgt>
                                        </p:tgtEl>
                                        <p:attrNameLst>
                                          <p:attrName>style.visibility</p:attrName>
                                        </p:attrNameLst>
                                      </p:cBhvr>
                                      <p:to>
                                        <p:strVal val="visible"/>
                                      </p:to>
                                    </p:set>
                                    <p:anim calcmode="lin" valueType="num">
                                      <p:cBhvr additive="base">
                                        <p:cTn id="43" dur="500" fill="hold"/>
                                        <p:tgtEl>
                                          <p:spTgt spid="29699">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96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29699">
                                            <p:txEl>
                                              <p:pRg st="6" end="6"/>
                                            </p:txEl>
                                          </p:spTgt>
                                        </p:tgtEl>
                                        <p:attrNameLst>
                                          <p:attrName>style.visibility</p:attrName>
                                        </p:attrNameLst>
                                      </p:cBhvr>
                                      <p:to>
                                        <p:strVal val="visible"/>
                                      </p:to>
                                    </p:set>
                                    <p:anim calcmode="lin" valueType="num">
                                      <p:cBhvr additive="base">
                                        <p:cTn id="49" dur="500" fill="hold"/>
                                        <p:tgtEl>
                                          <p:spTgt spid="29699">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969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29699">
                                            <p:txEl>
                                              <p:pRg st="7" end="7"/>
                                            </p:txEl>
                                          </p:spTgt>
                                        </p:tgtEl>
                                        <p:attrNameLst>
                                          <p:attrName>style.visibility</p:attrName>
                                        </p:attrNameLst>
                                      </p:cBhvr>
                                      <p:to>
                                        <p:strVal val="visible"/>
                                      </p:to>
                                    </p:set>
                                    <p:anim calcmode="lin" valueType="num">
                                      <p:cBhvr additive="base">
                                        <p:cTn id="55" dur="500" fill="hold"/>
                                        <p:tgtEl>
                                          <p:spTgt spid="29699">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969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FB615-A3C1-148A-B808-63B939A25D37}"/>
              </a:ext>
            </a:extLst>
          </p:cNvPr>
          <p:cNvSpPr>
            <a:spLocks noGrp="1"/>
          </p:cNvSpPr>
          <p:nvPr>
            <p:ph type="title"/>
          </p:nvPr>
        </p:nvSpPr>
        <p:spPr/>
        <p:txBody>
          <a:bodyPr/>
          <a:lstStyle/>
          <a:p>
            <a:pPr>
              <a:defRPr/>
            </a:pPr>
            <a:r>
              <a:rPr lang="id-ID" sz="3600" b="1" dirty="0"/>
              <a:t>ASPEK DALAM KEBIJAKAN DIVIDEN</a:t>
            </a:r>
            <a:endParaRPr lang="id-ID" sz="3600" dirty="0"/>
          </a:p>
        </p:txBody>
      </p:sp>
      <p:sp>
        <p:nvSpPr>
          <p:cNvPr id="3" name="Content Placeholder 2">
            <a:extLst>
              <a:ext uri="{FF2B5EF4-FFF2-40B4-BE49-F238E27FC236}">
                <a16:creationId xmlns:a16="http://schemas.microsoft.com/office/drawing/2014/main" id="{79FA8AA4-2814-48B0-63CC-6ACDA0FE4CB5}"/>
              </a:ext>
            </a:extLst>
          </p:cNvPr>
          <p:cNvSpPr>
            <a:spLocks noGrp="1"/>
          </p:cNvSpPr>
          <p:nvPr>
            <p:ph type="body" idx="1"/>
          </p:nvPr>
        </p:nvSpPr>
        <p:spPr/>
        <p:txBody>
          <a:bodyPr>
            <a:normAutofit fontScale="92500" lnSpcReduction="10000"/>
          </a:bodyPr>
          <a:lstStyle/>
          <a:p>
            <a:pPr>
              <a:defRPr/>
            </a:pPr>
            <a:r>
              <a:rPr lang="id-ID" sz="2200" dirty="0">
                <a:solidFill>
                  <a:schemeClr val="tx1"/>
                </a:solidFill>
                <a:latin typeface="+mn-lt"/>
              </a:rPr>
              <a:t>Deviden Saham (</a:t>
            </a:r>
            <a:r>
              <a:rPr lang="id-ID" sz="2200" dirty="0" err="1">
                <a:solidFill>
                  <a:schemeClr val="tx1"/>
                </a:solidFill>
                <a:latin typeface="+mn-lt"/>
              </a:rPr>
              <a:t>Stock</a:t>
            </a:r>
            <a:r>
              <a:rPr lang="id-ID" sz="2200" dirty="0">
                <a:solidFill>
                  <a:schemeClr val="tx1"/>
                </a:solidFill>
                <a:latin typeface="+mn-lt"/>
              </a:rPr>
              <a:t> </a:t>
            </a:r>
            <a:r>
              <a:rPr lang="id-ID" sz="2200" dirty="0" err="1">
                <a:solidFill>
                  <a:schemeClr val="tx1"/>
                </a:solidFill>
                <a:latin typeface="+mn-lt"/>
              </a:rPr>
              <a:t>Dividend</a:t>
            </a:r>
            <a:r>
              <a:rPr lang="id-ID" sz="2200" dirty="0">
                <a:solidFill>
                  <a:schemeClr val="tx1"/>
                </a:solidFill>
                <a:latin typeface="+mn-lt"/>
              </a:rPr>
              <a:t>)</a:t>
            </a:r>
          </a:p>
          <a:p>
            <a:pPr>
              <a:defRPr/>
            </a:pPr>
            <a:r>
              <a:rPr lang="id-ID" sz="2200" dirty="0">
                <a:solidFill>
                  <a:schemeClr val="tx1"/>
                </a:solidFill>
                <a:latin typeface="+mn-lt"/>
              </a:rPr>
              <a:t>Pemecahan Saham (</a:t>
            </a:r>
            <a:r>
              <a:rPr lang="id-ID" sz="2200" dirty="0" err="1">
                <a:solidFill>
                  <a:schemeClr val="tx1"/>
                </a:solidFill>
                <a:latin typeface="+mn-lt"/>
              </a:rPr>
              <a:t>Stock</a:t>
            </a:r>
            <a:r>
              <a:rPr lang="id-ID" sz="2200" dirty="0">
                <a:solidFill>
                  <a:schemeClr val="tx1"/>
                </a:solidFill>
                <a:latin typeface="+mn-lt"/>
              </a:rPr>
              <a:t> </a:t>
            </a:r>
            <a:r>
              <a:rPr lang="id-ID" sz="2200" dirty="0" err="1">
                <a:solidFill>
                  <a:schemeClr val="tx1"/>
                </a:solidFill>
                <a:latin typeface="+mn-lt"/>
              </a:rPr>
              <a:t>Split</a:t>
            </a:r>
            <a:r>
              <a:rPr lang="id-ID" sz="2200" dirty="0">
                <a:solidFill>
                  <a:schemeClr val="tx1"/>
                </a:solidFill>
                <a:latin typeface="+mn-lt"/>
              </a:rPr>
              <a:t>)</a:t>
            </a:r>
          </a:p>
          <a:p>
            <a:pPr>
              <a:defRPr/>
            </a:pPr>
            <a:r>
              <a:rPr lang="id-ID" sz="2200" dirty="0">
                <a:solidFill>
                  <a:schemeClr val="tx1"/>
                </a:solidFill>
                <a:latin typeface="+mn-lt"/>
              </a:rPr>
              <a:t>Pembelian Kembali Saham (</a:t>
            </a:r>
            <a:r>
              <a:rPr lang="id-ID" sz="2200" dirty="0" err="1">
                <a:solidFill>
                  <a:schemeClr val="tx1"/>
                </a:solidFill>
                <a:latin typeface="+mn-lt"/>
              </a:rPr>
              <a:t>Repurchase</a:t>
            </a:r>
            <a:r>
              <a:rPr lang="id-ID" sz="2200" dirty="0">
                <a:solidFill>
                  <a:schemeClr val="tx1"/>
                </a:solidFill>
                <a:latin typeface="+mn-lt"/>
              </a:rPr>
              <a:t> </a:t>
            </a:r>
            <a:r>
              <a:rPr lang="id-ID" sz="2200" dirty="0" err="1">
                <a:solidFill>
                  <a:schemeClr val="tx1"/>
                </a:solidFill>
                <a:latin typeface="+mn-lt"/>
              </a:rPr>
              <a:t>of</a:t>
            </a:r>
            <a:r>
              <a:rPr lang="id-ID" sz="2200" dirty="0">
                <a:solidFill>
                  <a:schemeClr val="tx1"/>
                </a:solidFill>
                <a:latin typeface="+mn-lt"/>
              </a:rPr>
              <a:t> </a:t>
            </a:r>
            <a:r>
              <a:rPr lang="id-ID" sz="2200" dirty="0" err="1">
                <a:solidFill>
                  <a:schemeClr val="tx1"/>
                </a:solidFill>
                <a:latin typeface="+mn-lt"/>
              </a:rPr>
              <a:t>Stock</a:t>
            </a:r>
            <a:r>
              <a:rPr lang="id-ID" sz="2200" dirty="0">
                <a:solidFill>
                  <a:schemeClr val="tx1"/>
                </a:solidFill>
                <a:latin typeface="+mn-lt"/>
              </a:rPr>
              <a:t>)</a:t>
            </a:r>
          </a:p>
          <a:p>
            <a:pPr>
              <a:defRPr/>
            </a:pPr>
            <a:endParaRPr lang="id-ID" b="1" dirty="0">
              <a:solidFill>
                <a:srgbClr val="FF0000"/>
              </a:solidFill>
            </a:endParaRPr>
          </a:p>
          <a:p>
            <a:pPr>
              <a:buFont typeface="Wingdings" pitchFamily="2" charset="2"/>
              <a:buNone/>
              <a:defRPr/>
            </a:pPr>
            <a:r>
              <a:rPr lang="id-ID" sz="2400" b="1" dirty="0">
                <a:solidFill>
                  <a:schemeClr val="bg1">
                    <a:lumMod val="60000"/>
                    <a:lumOff val="40000"/>
                  </a:schemeClr>
                </a:solidFill>
                <a:latin typeface="Agency FB" pitchFamily="34" charset="0"/>
              </a:rPr>
              <a:t>PT Abadi memiliki struktur modal sebagai berikut:   </a:t>
            </a:r>
          </a:p>
          <a:p>
            <a:pPr>
              <a:buFont typeface="Wingdings" pitchFamily="2" charset="2"/>
              <a:buNone/>
              <a:defRPr/>
            </a:pPr>
            <a:r>
              <a:rPr lang="id-ID" sz="2400" b="1" dirty="0">
                <a:solidFill>
                  <a:schemeClr val="bg1">
                    <a:lumMod val="60000"/>
                    <a:lumOff val="40000"/>
                  </a:schemeClr>
                </a:solidFill>
                <a:latin typeface="Agency FB" pitchFamily="34" charset="0"/>
              </a:rPr>
              <a:t>Saham biasa (nominal Rp 1.000 ; 3.000.000 lembar) = Rp 3.000.000.000 </a:t>
            </a:r>
          </a:p>
          <a:p>
            <a:pPr>
              <a:buFont typeface="Wingdings" pitchFamily="2" charset="2"/>
              <a:buNone/>
              <a:defRPr/>
            </a:pPr>
            <a:r>
              <a:rPr lang="id-ID" sz="2400" b="1" dirty="0">
                <a:solidFill>
                  <a:schemeClr val="bg1">
                    <a:lumMod val="60000"/>
                    <a:lumOff val="40000"/>
                  </a:schemeClr>
                </a:solidFill>
                <a:latin typeface="Agency FB" pitchFamily="34" charset="0"/>
              </a:rPr>
              <a:t>Capital surplus =1.500.000.000</a:t>
            </a:r>
          </a:p>
          <a:p>
            <a:pPr>
              <a:buFont typeface="Wingdings" pitchFamily="2" charset="2"/>
              <a:buNone/>
              <a:defRPr/>
            </a:pPr>
            <a:r>
              <a:rPr lang="id-ID" sz="2400" b="1" dirty="0">
                <a:solidFill>
                  <a:schemeClr val="bg1">
                    <a:lumMod val="60000"/>
                    <a:lumOff val="40000"/>
                  </a:schemeClr>
                </a:solidFill>
                <a:latin typeface="Agency FB" pitchFamily="34" charset="0"/>
              </a:rPr>
              <a:t>Laba ditahan =7.500.000.000 </a:t>
            </a:r>
          </a:p>
          <a:p>
            <a:pPr>
              <a:buFont typeface="Wingdings" pitchFamily="2" charset="2"/>
              <a:buNone/>
              <a:defRPr/>
            </a:pPr>
            <a:r>
              <a:rPr lang="id-ID" sz="2400" b="1" dirty="0">
                <a:solidFill>
                  <a:schemeClr val="bg1">
                    <a:lumMod val="60000"/>
                    <a:lumOff val="40000"/>
                  </a:schemeClr>
                </a:solidFill>
                <a:latin typeface="Agency FB" pitchFamily="34" charset="0"/>
              </a:rPr>
              <a:t>Modal sendiri = 12.000.000.000</a:t>
            </a:r>
          </a:p>
          <a:p>
            <a:pPr>
              <a:buFont typeface="Wingdings" pitchFamily="2" charset="2"/>
              <a:buNone/>
              <a:defRPr/>
            </a:pPr>
            <a:r>
              <a:rPr lang="id-ID" sz="2400" b="1" dirty="0">
                <a:solidFill>
                  <a:schemeClr val="bg1">
                    <a:lumMod val="60000"/>
                    <a:lumOff val="40000"/>
                  </a:schemeClr>
                </a:solidFill>
                <a:latin typeface="Agency FB" pitchFamily="34" charset="0"/>
              </a:rPr>
              <a:t>Perusahaan menentukan stock dividend sebesar 10%</a:t>
            </a:r>
          </a:p>
          <a:p>
            <a:pPr>
              <a:buFont typeface="Wingdings" pitchFamily="2" charset="2"/>
              <a:buNone/>
              <a:defRPr/>
            </a:pPr>
            <a:r>
              <a:rPr lang="id-ID" sz="2400" b="1" dirty="0">
                <a:solidFill>
                  <a:schemeClr val="bg1">
                    <a:lumMod val="60000"/>
                    <a:lumOff val="40000"/>
                  </a:schemeClr>
                </a:solidFill>
                <a:latin typeface="Agency FB" pitchFamily="34" charset="0"/>
              </a:rPr>
              <a:t>Harga pasar saham Rp 4.000,- </a:t>
            </a:r>
          </a:p>
          <a:p>
            <a:pPr>
              <a:buFont typeface="Wingdings" pitchFamily="2" charset="2"/>
              <a:buNone/>
              <a:defRPr/>
            </a:pPr>
            <a:r>
              <a:rPr lang="id-ID" sz="2400" b="1" dirty="0">
                <a:solidFill>
                  <a:schemeClr val="bg1">
                    <a:lumMod val="60000"/>
                    <a:lumOff val="40000"/>
                  </a:schemeClr>
                </a:solidFill>
                <a:latin typeface="Agency FB" pitchFamily="34" charset="0"/>
              </a:rPr>
              <a:t>Bagaimanakah komposisi modal sendiri setelah stock dividend?     </a:t>
            </a:r>
            <a:r>
              <a:rPr lang="id-ID" dirty="0">
                <a:solidFill>
                  <a:schemeClr val="bg1">
                    <a:lumMod val="60000"/>
                    <a:lumOff val="40000"/>
                  </a:schemeClr>
                </a:solidFill>
              </a:rPr>
              <a:t>       </a:t>
            </a:r>
          </a:p>
          <a:p>
            <a:pPr>
              <a:buFont typeface="Wingdings" pitchFamily="2" charset="2"/>
              <a:buNone/>
              <a:defRPr/>
            </a:pPr>
            <a:endParaRPr lang="id-ID"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DA1EE-1B5E-B158-C43C-442FE04D9ADE}"/>
              </a:ext>
            </a:extLst>
          </p:cNvPr>
          <p:cNvSpPr>
            <a:spLocks noGrp="1"/>
          </p:cNvSpPr>
          <p:nvPr>
            <p:ph type="title"/>
          </p:nvPr>
        </p:nvSpPr>
        <p:spPr/>
        <p:txBody>
          <a:bodyPr/>
          <a:lstStyle/>
          <a:p>
            <a:r>
              <a:rPr lang="en-US" dirty="0"/>
              <a:t>Stock Dividend</a:t>
            </a:r>
          </a:p>
        </p:txBody>
      </p:sp>
      <p:sp>
        <p:nvSpPr>
          <p:cNvPr id="3" name="Text Placeholder 2">
            <a:extLst>
              <a:ext uri="{FF2B5EF4-FFF2-40B4-BE49-F238E27FC236}">
                <a16:creationId xmlns:a16="http://schemas.microsoft.com/office/drawing/2014/main" id="{5B25AD7F-73A8-1EF5-03A0-510D7C0FB713}"/>
              </a:ext>
            </a:extLst>
          </p:cNvPr>
          <p:cNvSpPr>
            <a:spLocks noGrp="1"/>
          </p:cNvSpPr>
          <p:nvPr>
            <p:ph type="body" idx="1"/>
          </p:nvPr>
        </p:nvSpPr>
        <p:spPr/>
        <p:txBody>
          <a:bodyPr>
            <a:normAutofit fontScale="55000" lnSpcReduction="20000"/>
          </a:bodyPr>
          <a:lstStyle/>
          <a:p>
            <a:pPr marL="114300" indent="0">
              <a:buNone/>
              <a:defRPr/>
            </a:pPr>
            <a:r>
              <a:rPr lang="id-ID" dirty="0" err="1">
                <a:solidFill>
                  <a:schemeClr val="tx1"/>
                </a:solidFill>
                <a:latin typeface="+mn-lt"/>
              </a:rPr>
              <a:t>Stock</a:t>
            </a:r>
            <a:r>
              <a:rPr lang="id-ID" dirty="0">
                <a:solidFill>
                  <a:schemeClr val="tx1"/>
                </a:solidFill>
                <a:latin typeface="+mn-lt"/>
              </a:rPr>
              <a:t> </a:t>
            </a:r>
            <a:r>
              <a:rPr lang="id-ID" dirty="0" err="1">
                <a:solidFill>
                  <a:schemeClr val="tx1"/>
                </a:solidFill>
                <a:latin typeface="+mn-lt"/>
              </a:rPr>
              <a:t>dividend</a:t>
            </a:r>
            <a:r>
              <a:rPr lang="id-ID" dirty="0">
                <a:solidFill>
                  <a:schemeClr val="tx1"/>
                </a:solidFill>
                <a:latin typeface="+mn-lt"/>
              </a:rPr>
              <a:t> 10%, maka ada tambahan saham sebanyak 10% x 3.000.000 = 300.000 lembar.</a:t>
            </a:r>
          </a:p>
          <a:p>
            <a:pPr marL="114300" indent="0">
              <a:buNone/>
              <a:defRPr/>
            </a:pPr>
            <a:endParaRPr lang="id-ID" dirty="0">
              <a:solidFill>
                <a:schemeClr val="tx1"/>
              </a:solidFill>
              <a:latin typeface="+mn-lt"/>
            </a:endParaRPr>
          </a:p>
          <a:p>
            <a:pPr marL="114300" indent="0">
              <a:buNone/>
              <a:defRPr/>
            </a:pPr>
            <a:r>
              <a:rPr lang="id-ID" dirty="0" err="1">
                <a:solidFill>
                  <a:schemeClr val="tx1"/>
                </a:solidFill>
                <a:latin typeface="+mn-lt"/>
              </a:rPr>
              <a:t>Stock</a:t>
            </a:r>
            <a:r>
              <a:rPr lang="id-ID" dirty="0">
                <a:solidFill>
                  <a:schemeClr val="tx1"/>
                </a:solidFill>
                <a:latin typeface="+mn-lt"/>
              </a:rPr>
              <a:t> deviden = 300.000 x Rp 4.000,- = Rp 1.200.000.000,- ditransfer dari laba   ditahan ke saham biasa dan </a:t>
            </a:r>
            <a:r>
              <a:rPr lang="id-ID" dirty="0" err="1">
                <a:solidFill>
                  <a:schemeClr val="tx1"/>
                </a:solidFill>
                <a:latin typeface="+mn-lt"/>
              </a:rPr>
              <a:t>capital</a:t>
            </a:r>
            <a:r>
              <a:rPr lang="id-ID" dirty="0">
                <a:solidFill>
                  <a:schemeClr val="tx1"/>
                </a:solidFill>
                <a:latin typeface="+mn-lt"/>
              </a:rPr>
              <a:t> surplus.            </a:t>
            </a:r>
          </a:p>
          <a:p>
            <a:pPr marL="114300" indent="0">
              <a:buNone/>
              <a:defRPr/>
            </a:pPr>
            <a:endParaRPr lang="id-ID" dirty="0">
              <a:solidFill>
                <a:schemeClr val="tx1"/>
              </a:solidFill>
              <a:latin typeface="+mn-lt"/>
            </a:endParaRPr>
          </a:p>
          <a:p>
            <a:pPr marL="114300" indent="0">
              <a:buNone/>
              <a:defRPr/>
            </a:pPr>
            <a:r>
              <a:rPr lang="id-ID" dirty="0">
                <a:solidFill>
                  <a:schemeClr val="tx1"/>
                </a:solidFill>
                <a:latin typeface="+mn-lt"/>
              </a:rPr>
              <a:t>Nilai nominal saham tidak berubah, maka 300.000 </a:t>
            </a:r>
            <a:r>
              <a:rPr lang="id-ID" dirty="0" err="1">
                <a:solidFill>
                  <a:schemeClr val="tx1"/>
                </a:solidFill>
                <a:latin typeface="+mn-lt"/>
              </a:rPr>
              <a:t>lbr</a:t>
            </a:r>
            <a:r>
              <a:rPr lang="id-ID" dirty="0">
                <a:solidFill>
                  <a:schemeClr val="tx1"/>
                </a:solidFill>
                <a:latin typeface="+mn-lt"/>
              </a:rPr>
              <a:t> x Rp 1.000 = Rp 300.000.000, ditransfer ke modal saham biasa.</a:t>
            </a:r>
          </a:p>
          <a:p>
            <a:pPr marL="114300" indent="0">
              <a:buNone/>
              <a:defRPr/>
            </a:pPr>
            <a:r>
              <a:rPr lang="id-ID" dirty="0">
                <a:solidFill>
                  <a:schemeClr val="tx1"/>
                </a:solidFill>
                <a:latin typeface="+mn-lt"/>
              </a:rPr>
              <a:t>sisanya Rp 1.200 000 000,- – Rp 300.000.000,- = Rp 900.000.000,- dimasukkan dalam </a:t>
            </a:r>
            <a:r>
              <a:rPr lang="id-ID" dirty="0" err="1">
                <a:solidFill>
                  <a:schemeClr val="tx1"/>
                </a:solidFill>
                <a:latin typeface="+mn-lt"/>
              </a:rPr>
              <a:t>capital</a:t>
            </a:r>
            <a:r>
              <a:rPr lang="id-ID" dirty="0">
                <a:solidFill>
                  <a:schemeClr val="tx1"/>
                </a:solidFill>
                <a:latin typeface="+mn-lt"/>
              </a:rPr>
              <a:t> surplus, sehingga total modal sendiri tidak berubah. </a:t>
            </a:r>
          </a:p>
          <a:p>
            <a:pPr marL="114300" indent="0">
              <a:buNone/>
              <a:defRPr/>
            </a:pPr>
            <a:endParaRPr lang="id-ID" sz="2900" b="1" i="1" dirty="0">
              <a:solidFill>
                <a:schemeClr val="tx1"/>
              </a:solidFill>
              <a:latin typeface="+mn-lt"/>
            </a:endParaRPr>
          </a:p>
          <a:p>
            <a:pPr marL="114300" indent="0">
              <a:buNone/>
              <a:defRPr/>
            </a:pPr>
            <a:r>
              <a:rPr lang="id-ID" sz="2900" b="1" i="1" dirty="0">
                <a:solidFill>
                  <a:schemeClr val="tx1"/>
                </a:solidFill>
                <a:latin typeface="+mn-lt"/>
              </a:rPr>
              <a:t>Setelah </a:t>
            </a:r>
            <a:r>
              <a:rPr lang="id-ID" sz="2900" b="1" i="1" dirty="0" err="1">
                <a:solidFill>
                  <a:schemeClr val="tx1"/>
                </a:solidFill>
                <a:latin typeface="+mn-lt"/>
              </a:rPr>
              <a:t>stock</a:t>
            </a:r>
            <a:r>
              <a:rPr lang="id-ID" sz="2900" b="1" i="1" dirty="0">
                <a:solidFill>
                  <a:schemeClr val="tx1"/>
                </a:solidFill>
                <a:latin typeface="+mn-lt"/>
              </a:rPr>
              <a:t> </a:t>
            </a:r>
            <a:r>
              <a:rPr lang="id-ID" sz="2900" b="1" i="1" dirty="0" err="1">
                <a:solidFill>
                  <a:schemeClr val="tx1"/>
                </a:solidFill>
                <a:latin typeface="+mn-lt"/>
              </a:rPr>
              <a:t>dividend</a:t>
            </a:r>
            <a:r>
              <a:rPr lang="id-ID" sz="2900" b="1" i="1" dirty="0">
                <a:solidFill>
                  <a:schemeClr val="tx1"/>
                </a:solidFill>
                <a:latin typeface="+mn-lt"/>
              </a:rPr>
              <a:t> maka komposisi modal sendiri PT Abadi </a:t>
            </a:r>
            <a:r>
              <a:rPr lang="id-ID" i="1" dirty="0">
                <a:solidFill>
                  <a:schemeClr val="tx1"/>
                </a:solidFill>
                <a:latin typeface="+mn-lt"/>
              </a:rPr>
              <a:t>:     </a:t>
            </a:r>
          </a:p>
          <a:p>
            <a:pPr marL="114300" indent="0">
              <a:buNone/>
              <a:defRPr/>
            </a:pPr>
            <a:r>
              <a:rPr lang="id-ID" dirty="0">
                <a:solidFill>
                  <a:schemeClr val="tx1"/>
                </a:solidFill>
                <a:latin typeface="+mn-lt"/>
              </a:rPr>
              <a:t>Saham biasa                                                              Rp 3.300.000.000            </a:t>
            </a:r>
          </a:p>
          <a:p>
            <a:pPr marL="114300" indent="0">
              <a:buNone/>
              <a:defRPr/>
            </a:pPr>
            <a:r>
              <a:rPr lang="id-ID" dirty="0">
                <a:solidFill>
                  <a:schemeClr val="tx1"/>
                </a:solidFill>
                <a:latin typeface="+mn-lt"/>
              </a:rPr>
              <a:t>Capital surplus					    2.400.000.000 </a:t>
            </a:r>
          </a:p>
          <a:p>
            <a:pPr marL="114300" indent="0">
              <a:buNone/>
              <a:defRPr/>
            </a:pPr>
            <a:r>
              <a:rPr lang="id-ID" dirty="0">
                <a:solidFill>
                  <a:schemeClr val="tx1"/>
                </a:solidFill>
                <a:latin typeface="+mn-lt"/>
              </a:rPr>
              <a:t>Laba ditahan					    </a:t>
            </a:r>
            <a:r>
              <a:rPr lang="id-ID" u="sng" dirty="0">
                <a:solidFill>
                  <a:schemeClr val="tx1"/>
                </a:solidFill>
                <a:latin typeface="+mn-lt"/>
              </a:rPr>
              <a:t>6.300.000.000</a:t>
            </a:r>
            <a:r>
              <a:rPr lang="id-ID" dirty="0">
                <a:solidFill>
                  <a:schemeClr val="tx1"/>
                </a:solidFill>
                <a:latin typeface="+mn-lt"/>
              </a:rPr>
              <a:t>   </a:t>
            </a:r>
          </a:p>
          <a:p>
            <a:pPr marL="114300" indent="0">
              <a:buNone/>
              <a:defRPr/>
            </a:pPr>
            <a:r>
              <a:rPr lang="id-ID" dirty="0">
                <a:solidFill>
                  <a:schemeClr val="tx1"/>
                </a:solidFill>
                <a:latin typeface="+mn-lt"/>
              </a:rPr>
              <a:t>    Modal sendiri  	                                         12.000.000.000</a:t>
            </a:r>
            <a:endParaRPr lang="en-US" dirty="0">
              <a:solidFill>
                <a:schemeClr val="tx1"/>
              </a:solidFill>
              <a:latin typeface="+mn-lt"/>
            </a:endParaRPr>
          </a:p>
        </p:txBody>
      </p:sp>
    </p:spTree>
    <p:extLst>
      <p:ext uri="{BB962C8B-B14F-4D97-AF65-F5344CB8AC3E}">
        <p14:creationId xmlns:p14="http://schemas.microsoft.com/office/powerpoint/2010/main" val="10140109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1648</TotalTime>
  <Words>1725</Words>
  <Application>Microsoft Macintosh PowerPoint</Application>
  <PresentationFormat>On-screen Show (4:3)</PresentationFormat>
  <Paragraphs>141</Paragraphs>
  <Slides>20</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Times New Roman</vt:lpstr>
      <vt:lpstr>Arial</vt:lpstr>
      <vt:lpstr>Wingdings</vt:lpstr>
      <vt:lpstr>Calibri</vt:lpstr>
      <vt:lpstr>Bauhaus 93</vt:lpstr>
      <vt:lpstr>Arial Black</vt:lpstr>
      <vt:lpstr>Arial Narrow</vt:lpstr>
      <vt:lpstr>Agency FB</vt:lpstr>
      <vt:lpstr>Arabic Typesetting</vt:lpstr>
      <vt:lpstr>Andalus</vt:lpstr>
      <vt:lpstr>Harrington</vt:lpstr>
      <vt:lpstr>Angsana New</vt:lpstr>
      <vt:lpstr>Office Theme</vt:lpstr>
      <vt:lpstr>Kebijakan Dividen</vt:lpstr>
      <vt:lpstr>Pengertian</vt:lpstr>
      <vt:lpstr>PowerPoint Presentation</vt:lpstr>
      <vt:lpstr>Faktor – Faktor Yang Mempengaruhi Kebijakan Dividen </vt:lpstr>
      <vt:lpstr>PowerPoint Presentation</vt:lpstr>
      <vt:lpstr>TEORI-TEORI KEBIJAKAN DIVIDEN</vt:lpstr>
      <vt:lpstr>BENTUK-BENTUK KEBIJAKAN DIVIDEN</vt:lpstr>
      <vt:lpstr>ASPEK DALAM KEBIJAKAN DIVIDEN</vt:lpstr>
      <vt:lpstr>Stock Dividend</vt:lpstr>
      <vt:lpstr>PowerPoint Presentation</vt:lpstr>
      <vt:lpstr>PEMECAHAN SAHAM               (STOCK SPLIT)           </vt:lpstr>
      <vt:lpstr>ANALISIS</vt:lpstr>
      <vt:lpstr>PEMBELIAN KEMBALI SAHAM  (REPURCHASE OF STOCK) </vt:lpstr>
      <vt:lpstr>Solusi</vt:lpstr>
      <vt:lpstr>Dividend Per Share</vt:lpstr>
      <vt:lpstr>Ilustrasi</vt:lpstr>
      <vt:lpstr>Dividend Payout Ratio</vt:lpstr>
      <vt:lpstr>Tanggal Yang Perlu Diperhatikan:</vt:lpstr>
      <vt:lpstr>PowerPoint Presentation</vt:lpstr>
      <vt:lpstr>Jadwal Pembayaran Dividen</vt:lpstr>
    </vt:vector>
  </TitlesOfParts>
  <Company>Unregistered Version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KEBIJAKAN DIVIDEN</dc:title>
  <dc:creator>Microsoft Windows</dc:creator>
  <cp:lastModifiedBy>KHAIRUNNISA</cp:lastModifiedBy>
  <cp:revision>131</cp:revision>
  <dcterms:created xsi:type="dcterms:W3CDTF">2003-06-16T13:28:27Z</dcterms:created>
  <dcterms:modified xsi:type="dcterms:W3CDTF">2023-04-17T03:22:44Z</dcterms:modified>
</cp:coreProperties>
</file>